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rimson Pro" charset="1" panose="00000000000000000000"/>
      <p:regular r:id="rId10"/>
    </p:embeddedFont>
    <p:embeddedFont>
      <p:font typeface="Crimson Pro Bold" charset="1" panose="00000000000000000000"/>
      <p:regular r:id="rId11"/>
    </p:embeddedFont>
    <p:embeddedFont>
      <p:font typeface="Crimson Pro Italics" charset="1" panose="00000000000000000000"/>
      <p:regular r:id="rId12"/>
    </p:embeddedFont>
    <p:embeddedFont>
      <p:font typeface="Crimson Pro Bold Italics" charset="1" panose="00000000000000000000"/>
      <p:regular r:id="rId13"/>
    </p:embeddedFont>
    <p:embeddedFont>
      <p:font typeface="Crimson Pro Heavy" charset="1" panose="00000000000000000000"/>
      <p:regular r:id="rId14"/>
    </p:embeddedFont>
    <p:embeddedFont>
      <p:font typeface="Crimson Pro Heavy Italics" charset="1" panose="000000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304818" cy="10287000"/>
          </a:xfrm>
          <a:custGeom>
            <a:avLst/>
            <a:gdLst/>
            <a:ahLst/>
            <a:cxnLst/>
            <a:rect r="r" b="b" t="t" l="l"/>
            <a:pathLst>
              <a:path h="10287000" w="4304818">
                <a:moveTo>
                  <a:pt x="0" y="0"/>
                </a:moveTo>
                <a:lnTo>
                  <a:pt x="4304818" y="0"/>
                </a:lnTo>
                <a:lnTo>
                  <a:pt x="4304818" y="10287000"/>
                </a:lnTo>
                <a:lnTo>
                  <a:pt x="0" y="10287000"/>
                </a:lnTo>
                <a:lnTo>
                  <a:pt x="0" y="0"/>
                </a:lnTo>
                <a:close/>
              </a:path>
            </a:pathLst>
          </a:custGeom>
          <a:blipFill>
            <a:blip r:embed="rId2"/>
            <a:stretch>
              <a:fillRect l="-26945" t="0" r="-32364" b="0"/>
            </a:stretch>
          </a:blipFill>
        </p:spPr>
      </p:sp>
      <p:sp>
        <p:nvSpPr>
          <p:cNvPr name="TextBox 3" id="3"/>
          <p:cNvSpPr txBox="true"/>
          <p:nvPr/>
        </p:nvSpPr>
        <p:spPr>
          <a:xfrm rot="0">
            <a:off x="5471144" y="1940707"/>
            <a:ext cx="11292253" cy="4356662"/>
          </a:xfrm>
          <a:prstGeom prst="rect">
            <a:avLst/>
          </a:prstGeom>
        </p:spPr>
        <p:txBody>
          <a:bodyPr anchor="t" rtlCol="false" tIns="0" lIns="0" bIns="0" rIns="0">
            <a:spAutoFit/>
          </a:bodyPr>
          <a:lstStyle/>
          <a:p>
            <a:pPr>
              <a:lnSpc>
                <a:spcPts val="11212"/>
              </a:lnSpc>
            </a:pPr>
            <a:r>
              <a:rPr lang="en-US" sz="11212" spc="-224">
                <a:solidFill>
                  <a:srgbClr val="393939"/>
                </a:solidFill>
                <a:latin typeface="Crimson Pro Bold"/>
              </a:rPr>
              <a:t>Ứng dụng học máy trong phát hiện deepfake video</a:t>
            </a:r>
          </a:p>
        </p:txBody>
      </p:sp>
      <p:sp>
        <p:nvSpPr>
          <p:cNvPr name="TextBox 4" id="4"/>
          <p:cNvSpPr txBox="true"/>
          <p:nvPr/>
        </p:nvSpPr>
        <p:spPr>
          <a:xfrm rot="0">
            <a:off x="5471144" y="6585209"/>
            <a:ext cx="9486840" cy="1899285"/>
          </a:xfrm>
          <a:prstGeom prst="rect">
            <a:avLst/>
          </a:prstGeom>
        </p:spPr>
        <p:txBody>
          <a:bodyPr anchor="t" rtlCol="false" tIns="0" lIns="0" bIns="0" rIns="0">
            <a:spAutoFit/>
          </a:bodyPr>
          <a:lstStyle/>
          <a:p>
            <a:pPr>
              <a:lnSpc>
                <a:spcPts val="5040"/>
              </a:lnSpc>
            </a:pPr>
            <a:r>
              <a:rPr lang="en-US" sz="3600" spc="72">
                <a:solidFill>
                  <a:srgbClr val="393939"/>
                </a:solidFill>
                <a:latin typeface="Crimson Pro"/>
              </a:rPr>
              <a:t>Sinh viên: Nguyễn Duy Khánh Linh - 20204839</a:t>
            </a:r>
          </a:p>
          <a:p>
            <a:pPr>
              <a:lnSpc>
                <a:spcPts val="5040"/>
              </a:lnSpc>
            </a:pPr>
            <a:r>
              <a:rPr lang="en-US" sz="3600" spc="72">
                <a:solidFill>
                  <a:srgbClr val="393939"/>
                </a:solidFill>
                <a:latin typeface="Crimson Pro"/>
              </a:rPr>
              <a:t>Giảng viên hướng dẫn: Nguyễn Linh Giang</a:t>
            </a:r>
          </a:p>
          <a:p>
            <a:pPr>
              <a:lnSpc>
                <a:spcPts val="504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sp>
        <p:nvSpPr>
          <p:cNvPr name="Freeform 2" id="2"/>
          <p:cNvSpPr/>
          <p:nvPr/>
        </p:nvSpPr>
        <p:spPr>
          <a:xfrm flipH="false" flipV="false" rot="0">
            <a:off x="703475" y="4085509"/>
            <a:ext cx="6318367" cy="5057349"/>
          </a:xfrm>
          <a:custGeom>
            <a:avLst/>
            <a:gdLst/>
            <a:ahLst/>
            <a:cxnLst/>
            <a:rect r="r" b="b" t="t" l="l"/>
            <a:pathLst>
              <a:path h="5057349" w="6318367">
                <a:moveTo>
                  <a:pt x="0" y="0"/>
                </a:moveTo>
                <a:lnTo>
                  <a:pt x="6318367" y="0"/>
                </a:lnTo>
                <a:lnTo>
                  <a:pt x="6318367" y="5057348"/>
                </a:lnTo>
                <a:lnTo>
                  <a:pt x="0" y="5057348"/>
                </a:lnTo>
                <a:lnTo>
                  <a:pt x="0" y="0"/>
                </a:lnTo>
                <a:close/>
              </a:path>
            </a:pathLst>
          </a:custGeom>
          <a:blipFill>
            <a:blip r:embed="rId2"/>
            <a:stretch>
              <a:fillRect l="0" t="0" r="0" b="0"/>
            </a:stretch>
          </a:blipFill>
        </p:spPr>
      </p:sp>
      <p:sp>
        <p:nvSpPr>
          <p:cNvPr name="TextBox 3" id="3"/>
          <p:cNvSpPr txBox="true"/>
          <p:nvPr/>
        </p:nvSpPr>
        <p:spPr>
          <a:xfrm rot="0">
            <a:off x="870264" y="2377601"/>
            <a:ext cx="6151579" cy="846455"/>
          </a:xfrm>
          <a:prstGeom prst="rect">
            <a:avLst/>
          </a:prstGeom>
        </p:spPr>
        <p:txBody>
          <a:bodyPr anchor="t" rtlCol="false" tIns="0" lIns="0" bIns="0" rIns="0">
            <a:spAutoFit/>
          </a:bodyPr>
          <a:lstStyle/>
          <a:p>
            <a:pPr marL="0" indent="0" lvl="0">
              <a:lnSpc>
                <a:spcPts val="6490"/>
              </a:lnSpc>
            </a:pPr>
            <a:r>
              <a:rPr lang="en-US" sz="5900">
                <a:solidFill>
                  <a:srgbClr val="FFFFFF"/>
                </a:solidFill>
                <a:latin typeface="Crimson Pro"/>
              </a:rPr>
              <a:t>Lớp kết nối đầy đủ</a:t>
            </a:r>
          </a:p>
        </p:txBody>
      </p:sp>
      <p:sp>
        <p:nvSpPr>
          <p:cNvPr name="TextBox 4" id="4"/>
          <p:cNvSpPr txBox="true"/>
          <p:nvPr/>
        </p:nvSpPr>
        <p:spPr>
          <a:xfrm rot="0">
            <a:off x="8479167" y="4028359"/>
            <a:ext cx="3765738" cy="1819910"/>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rimson Pro Bold"/>
              </a:rPr>
              <a:t>M</a:t>
            </a:r>
            <a:r>
              <a:rPr lang="en-US" sz="2600">
                <a:solidFill>
                  <a:srgbClr val="FFFFFF"/>
                </a:solidFill>
                <a:latin typeface="Crimson Pro Bold"/>
              </a:rPr>
              <a:t>a trận đầu vào sẽ được tiến hành trải phẳng (flatten) trở thành một vector.</a:t>
            </a:r>
          </a:p>
        </p:txBody>
      </p:sp>
      <p:sp>
        <p:nvSpPr>
          <p:cNvPr name="AutoShape 5" id="5"/>
          <p:cNvSpPr/>
          <p:nvPr/>
        </p:nvSpPr>
        <p:spPr>
          <a:xfrm>
            <a:off x="12244905" y="4966889"/>
            <a:ext cx="1248657" cy="0"/>
          </a:xfrm>
          <a:prstGeom prst="line">
            <a:avLst/>
          </a:prstGeom>
          <a:ln cap="flat" w="38100">
            <a:solidFill>
              <a:srgbClr val="FFFFFF"/>
            </a:solidFill>
            <a:prstDash val="solid"/>
            <a:headEnd type="none" len="sm" w="sm"/>
            <a:tailEnd type="arrow" len="sm" w="med"/>
          </a:ln>
        </p:spPr>
      </p:sp>
      <p:sp>
        <p:nvSpPr>
          <p:cNvPr name="TextBox 6" id="6"/>
          <p:cNvSpPr txBox="true"/>
          <p:nvPr/>
        </p:nvSpPr>
        <p:spPr>
          <a:xfrm rot="0">
            <a:off x="13405377" y="6981190"/>
            <a:ext cx="3942108" cy="1819910"/>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rimson Pro Bold"/>
              </a:rPr>
              <a:t>Các nút trong lớp fully connected tiếp theo lại được kết nối với mọi nút của lớp trước đó</a:t>
            </a:r>
          </a:p>
        </p:txBody>
      </p:sp>
      <p:sp>
        <p:nvSpPr>
          <p:cNvPr name="TextBox 7" id="7"/>
          <p:cNvSpPr txBox="true"/>
          <p:nvPr/>
        </p:nvSpPr>
        <p:spPr>
          <a:xfrm rot="0">
            <a:off x="13493562" y="4028359"/>
            <a:ext cx="3765738" cy="1819910"/>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rimson Pro Bold"/>
              </a:rPr>
              <a:t>Các nút trong lớp fully connected sẽ được kết nối với mọi phần tử trong vector</a:t>
            </a:r>
          </a:p>
        </p:txBody>
      </p:sp>
      <p:sp>
        <p:nvSpPr>
          <p:cNvPr name="AutoShape 8" id="8"/>
          <p:cNvSpPr/>
          <p:nvPr/>
        </p:nvSpPr>
        <p:spPr>
          <a:xfrm>
            <a:off x="15376431" y="5848269"/>
            <a:ext cx="0" cy="1190071"/>
          </a:xfrm>
          <a:prstGeom prst="line">
            <a:avLst/>
          </a:prstGeom>
          <a:ln cap="flat" w="38100">
            <a:solidFill>
              <a:srgbClr val="FFFFFF"/>
            </a:solidFill>
            <a:prstDash val="solid"/>
            <a:headEnd type="none" len="sm" w="sm"/>
            <a:tailEnd type="arrow" len="sm" w="med"/>
          </a:ln>
        </p:spPr>
      </p:sp>
      <p:sp>
        <p:nvSpPr>
          <p:cNvPr name="TextBox 9" id="9"/>
          <p:cNvSpPr txBox="true"/>
          <p:nvPr/>
        </p:nvSpPr>
        <p:spPr>
          <a:xfrm rot="0">
            <a:off x="7938206" y="6752590"/>
            <a:ext cx="4550808" cy="2277110"/>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rimson Pro Bold"/>
              </a:rPr>
              <a:t>Đầu ra bằng cách nhân các giá trị nút đầu vào với một ma trận trọng số tương ứng, sử dụng hàm ReLU để loại bỏ các giá trị âm.</a:t>
            </a:r>
          </a:p>
        </p:txBody>
      </p:sp>
      <p:sp>
        <p:nvSpPr>
          <p:cNvPr name="AutoShape 10" id="10"/>
          <p:cNvSpPr/>
          <p:nvPr/>
        </p:nvSpPr>
        <p:spPr>
          <a:xfrm flipH="true">
            <a:off x="12489014" y="7919720"/>
            <a:ext cx="916363"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0477500" y="2660009"/>
            <a:ext cx="265409" cy="256412"/>
          </a:xfrm>
          <a:prstGeom prst="rect">
            <a:avLst/>
          </a:prstGeom>
          <a:solidFill>
            <a:srgbClr val="393939"/>
          </a:solidFill>
        </p:spPr>
      </p:sp>
      <p:sp>
        <p:nvSpPr>
          <p:cNvPr name="TextBox 3" id="3"/>
          <p:cNvSpPr txBox="true"/>
          <p:nvPr/>
        </p:nvSpPr>
        <p:spPr>
          <a:xfrm rot="0">
            <a:off x="1752600" y="3924935"/>
            <a:ext cx="6189679" cy="2484755"/>
          </a:xfrm>
          <a:prstGeom prst="rect">
            <a:avLst/>
          </a:prstGeom>
        </p:spPr>
        <p:txBody>
          <a:bodyPr anchor="t" rtlCol="false" tIns="0" lIns="0" bIns="0" rIns="0">
            <a:spAutoFit/>
          </a:bodyPr>
          <a:lstStyle/>
          <a:p>
            <a:pPr algn="ctr">
              <a:lnSpc>
                <a:spcPts val="6490"/>
              </a:lnSpc>
            </a:pPr>
            <a:r>
              <a:rPr lang="en-US" sz="5900">
                <a:solidFill>
                  <a:srgbClr val="393939"/>
                </a:solidFill>
                <a:latin typeface="Crimson Pro"/>
              </a:rPr>
              <a:t>Hàm kích hoạt phi tuyến ReLU</a:t>
            </a:r>
          </a:p>
          <a:p>
            <a:pPr algn="ctr" marL="0" indent="0" lvl="0">
              <a:lnSpc>
                <a:spcPts val="6490"/>
              </a:lnSpc>
            </a:pPr>
            <a:r>
              <a:rPr lang="en-US" sz="5900">
                <a:solidFill>
                  <a:srgbClr val="393939"/>
                </a:solidFill>
                <a:latin typeface="Crimson Pro"/>
              </a:rPr>
              <a:t>Rectified Linear Unit</a:t>
            </a:r>
          </a:p>
        </p:txBody>
      </p:sp>
      <p:sp>
        <p:nvSpPr>
          <p:cNvPr name="TextBox 4" id="4"/>
          <p:cNvSpPr txBox="true"/>
          <p:nvPr/>
        </p:nvSpPr>
        <p:spPr>
          <a:xfrm rot="0">
            <a:off x="11522584" y="2455158"/>
            <a:ext cx="4587801" cy="1136650"/>
          </a:xfrm>
          <a:prstGeom prst="rect">
            <a:avLst/>
          </a:prstGeom>
        </p:spPr>
        <p:txBody>
          <a:bodyPr anchor="t" rtlCol="false" tIns="0" lIns="0" bIns="0" rIns="0">
            <a:spAutoFit/>
          </a:bodyPr>
          <a:lstStyle/>
          <a:p>
            <a:pPr algn="l">
              <a:lnSpc>
                <a:spcPts val="4550"/>
              </a:lnSpc>
              <a:spcBef>
                <a:spcPct val="0"/>
              </a:spcBef>
            </a:pPr>
            <a:r>
              <a:rPr lang="en-US" sz="3250">
                <a:solidFill>
                  <a:srgbClr val="393939"/>
                </a:solidFill>
                <a:latin typeface="Crimson Pro Bold"/>
              </a:rPr>
              <a:t>Loại bỏ các điểm ảnh có giá trị âm, thay bằng 0</a:t>
            </a:r>
          </a:p>
        </p:txBody>
      </p:sp>
      <p:sp>
        <p:nvSpPr>
          <p:cNvPr name="TextBox 5" id="5"/>
          <p:cNvSpPr txBox="true"/>
          <p:nvPr/>
        </p:nvSpPr>
        <p:spPr>
          <a:xfrm rot="0">
            <a:off x="11522584" y="4013692"/>
            <a:ext cx="4587801" cy="976630"/>
          </a:xfrm>
          <a:prstGeom prst="rect">
            <a:avLst/>
          </a:prstGeom>
        </p:spPr>
        <p:txBody>
          <a:bodyPr anchor="t" rtlCol="false" tIns="0" lIns="0" bIns="0" rIns="0">
            <a:spAutoFit/>
          </a:bodyPr>
          <a:lstStyle/>
          <a:p>
            <a:pPr algn="ctr">
              <a:lnSpc>
                <a:spcPts val="3919"/>
              </a:lnSpc>
            </a:pPr>
            <a:r>
              <a:rPr lang="en-US" sz="2799">
                <a:solidFill>
                  <a:srgbClr val="393939"/>
                </a:solidFill>
                <a:latin typeface="Crimson Pro"/>
                <a:ea typeface="Crimson Pro"/>
              </a:rPr>
              <a:t>𝑓(𝑥) = 𝑚𝑎𝑥(0, 𝑥)</a:t>
            </a:r>
          </a:p>
          <a:p>
            <a:pPr marL="0" indent="0" lvl="0">
              <a:lnSpc>
                <a:spcPts val="3919"/>
              </a:lnSpc>
            </a:pPr>
          </a:p>
        </p:txBody>
      </p:sp>
      <p:sp>
        <p:nvSpPr>
          <p:cNvPr name="AutoShape 6" id="6"/>
          <p:cNvSpPr/>
          <p:nvPr/>
        </p:nvSpPr>
        <p:spPr>
          <a:xfrm rot="0">
            <a:off x="10477500" y="6546209"/>
            <a:ext cx="132705" cy="9525"/>
          </a:xfrm>
          <a:prstGeom prst="rect">
            <a:avLst/>
          </a:prstGeom>
          <a:solidFill>
            <a:srgbClr val="393939"/>
          </a:solidFill>
        </p:spPr>
      </p:sp>
      <p:sp>
        <p:nvSpPr>
          <p:cNvPr name="TextBox 7" id="7"/>
          <p:cNvSpPr txBox="true"/>
          <p:nvPr/>
        </p:nvSpPr>
        <p:spPr>
          <a:xfrm rot="0">
            <a:off x="11522584" y="4537075"/>
            <a:ext cx="4587801" cy="1136650"/>
          </a:xfrm>
          <a:prstGeom prst="rect">
            <a:avLst/>
          </a:prstGeom>
        </p:spPr>
        <p:txBody>
          <a:bodyPr anchor="t" rtlCol="false" tIns="0" lIns="0" bIns="0" rIns="0">
            <a:spAutoFit/>
          </a:bodyPr>
          <a:lstStyle/>
          <a:p>
            <a:pPr algn="l">
              <a:lnSpc>
                <a:spcPts val="4550"/>
              </a:lnSpc>
              <a:spcBef>
                <a:spcPct val="0"/>
              </a:spcBef>
            </a:pPr>
            <a:r>
              <a:rPr lang="en-US" sz="3250">
                <a:solidFill>
                  <a:srgbClr val="393939"/>
                </a:solidFill>
                <a:latin typeface="Crimson Pro Bold"/>
              </a:rPr>
              <a:t> Hàm ReLU thúc đẩy quá trình hội tụ nhanh hơn  </a:t>
            </a:r>
          </a:p>
        </p:txBody>
      </p:sp>
      <p:sp>
        <p:nvSpPr>
          <p:cNvPr name="TextBox 8" id="8"/>
          <p:cNvSpPr txBox="true"/>
          <p:nvPr/>
        </p:nvSpPr>
        <p:spPr>
          <a:xfrm rot="0">
            <a:off x="11522584" y="5892800"/>
            <a:ext cx="4587801" cy="976630"/>
          </a:xfrm>
          <a:prstGeom prst="rect">
            <a:avLst/>
          </a:prstGeom>
        </p:spPr>
        <p:txBody>
          <a:bodyPr anchor="t" rtlCol="false" tIns="0" lIns="0" bIns="0" rIns="0">
            <a:spAutoFit/>
          </a:bodyPr>
          <a:lstStyle/>
          <a:p>
            <a:pPr marL="0" indent="0" lvl="0">
              <a:lnSpc>
                <a:spcPts val="3919"/>
              </a:lnSpc>
            </a:pPr>
            <a:r>
              <a:rPr lang="en-US" sz="2800">
                <a:solidFill>
                  <a:srgbClr val="393939"/>
                </a:solidFill>
                <a:latin typeface="Crimson Pro"/>
              </a:rPr>
              <a:t>Do ReLU không bị bão hoà ở 2 đầu như Sigmoid và Tanh.</a:t>
            </a:r>
          </a:p>
        </p:txBody>
      </p:sp>
      <p:sp>
        <p:nvSpPr>
          <p:cNvPr name="AutoShape 9" id="9"/>
          <p:cNvSpPr/>
          <p:nvPr/>
        </p:nvSpPr>
        <p:spPr>
          <a:xfrm rot="0">
            <a:off x="10477500" y="4733910"/>
            <a:ext cx="265409" cy="256412"/>
          </a:xfrm>
          <a:prstGeom prst="rect">
            <a:avLst/>
          </a:prstGeom>
          <a:solidFill>
            <a:srgbClr val="393939"/>
          </a:solidFill>
        </p:spPr>
      </p:sp>
      <p:sp>
        <p:nvSpPr>
          <p:cNvPr name="TextBox 10" id="10"/>
          <p:cNvSpPr txBox="true"/>
          <p:nvPr/>
        </p:nvSpPr>
        <p:spPr>
          <a:xfrm rot="0">
            <a:off x="11522584" y="7069455"/>
            <a:ext cx="4587801" cy="1136650"/>
          </a:xfrm>
          <a:prstGeom prst="rect">
            <a:avLst/>
          </a:prstGeom>
        </p:spPr>
        <p:txBody>
          <a:bodyPr anchor="t" rtlCol="false" tIns="0" lIns="0" bIns="0" rIns="0">
            <a:spAutoFit/>
          </a:bodyPr>
          <a:lstStyle/>
          <a:p>
            <a:pPr algn="l">
              <a:lnSpc>
                <a:spcPts val="4550"/>
              </a:lnSpc>
              <a:spcBef>
                <a:spcPct val="0"/>
              </a:spcBef>
            </a:pPr>
            <a:r>
              <a:rPr lang="en-US" sz="3250">
                <a:solidFill>
                  <a:srgbClr val="393939"/>
                </a:solidFill>
                <a:latin typeface="Crimson Pro Bold"/>
              </a:rPr>
              <a:t>Hàm ReLU tính toán nhanh hơn. </a:t>
            </a:r>
          </a:p>
        </p:txBody>
      </p:sp>
      <p:sp>
        <p:nvSpPr>
          <p:cNvPr name="AutoShape 11" id="11"/>
          <p:cNvSpPr/>
          <p:nvPr/>
        </p:nvSpPr>
        <p:spPr>
          <a:xfrm rot="0">
            <a:off x="10477500" y="7145655"/>
            <a:ext cx="265409" cy="256412"/>
          </a:xfrm>
          <a:prstGeom prst="rect">
            <a:avLst/>
          </a:prstGeom>
          <a:solidFill>
            <a:srgbClr val="393939"/>
          </a:solidFill>
        </p:spPr>
      </p:sp>
      <p:sp>
        <p:nvSpPr>
          <p:cNvPr name="TextBox 12" id="12"/>
          <p:cNvSpPr txBox="true"/>
          <p:nvPr/>
        </p:nvSpPr>
        <p:spPr>
          <a:xfrm rot="0">
            <a:off x="11522584" y="8425180"/>
            <a:ext cx="5736716" cy="976630"/>
          </a:xfrm>
          <a:prstGeom prst="rect">
            <a:avLst/>
          </a:prstGeom>
        </p:spPr>
        <p:txBody>
          <a:bodyPr anchor="t" rtlCol="false" tIns="0" lIns="0" bIns="0" rIns="0">
            <a:spAutoFit/>
          </a:bodyPr>
          <a:lstStyle/>
          <a:p>
            <a:pPr>
              <a:lnSpc>
                <a:spcPts val="3919"/>
              </a:lnSpc>
            </a:pPr>
            <a:r>
              <a:rPr lang="en-US" sz="2799">
                <a:solidFill>
                  <a:srgbClr val="393939"/>
                </a:solidFill>
                <a:latin typeface="Crimson Pro"/>
              </a:rPr>
              <a:t>tanh(x) = (e^x - e^(-x)) / (e^x + e^(-x))</a:t>
            </a:r>
          </a:p>
          <a:p>
            <a:pPr marL="0" indent="0" lvl="0">
              <a:lnSpc>
                <a:spcPts val="3919"/>
              </a:lnSpc>
            </a:pPr>
            <a:r>
              <a:rPr lang="en-US" sz="2800">
                <a:solidFill>
                  <a:srgbClr val="393939"/>
                </a:solidFill>
                <a:latin typeface="Crimson Pro"/>
              </a:rPr>
              <a:t>sigmoid(x) = 1 / (1 + e^(-x))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FD4CB"/>
        </a:solidFill>
      </p:bgPr>
    </p:bg>
    <p:spTree>
      <p:nvGrpSpPr>
        <p:cNvPr id="1" name=""/>
        <p:cNvGrpSpPr/>
        <p:nvPr/>
      </p:nvGrpSpPr>
      <p:grpSpPr>
        <a:xfrm>
          <a:off x="0" y="0"/>
          <a:ext cx="0" cy="0"/>
          <a:chOff x="0" y="0"/>
          <a:chExt cx="0" cy="0"/>
        </a:xfrm>
      </p:grpSpPr>
      <p:sp>
        <p:nvSpPr>
          <p:cNvPr name="AutoShape 2" id="2"/>
          <p:cNvSpPr/>
          <p:nvPr/>
        </p:nvSpPr>
        <p:spPr>
          <a:xfrm rot="0">
            <a:off x="1390650" y="4047407"/>
            <a:ext cx="7391400" cy="4538799"/>
          </a:xfrm>
          <a:prstGeom prst="rect">
            <a:avLst/>
          </a:prstGeom>
          <a:solidFill>
            <a:srgbClr val="FFFFFF"/>
          </a:solidFill>
        </p:spPr>
      </p:sp>
      <p:sp>
        <p:nvSpPr>
          <p:cNvPr name="TextBox 3" id="3"/>
          <p:cNvSpPr txBox="true"/>
          <p:nvPr/>
        </p:nvSpPr>
        <p:spPr>
          <a:xfrm rot="0">
            <a:off x="1752600" y="1759532"/>
            <a:ext cx="14782800" cy="1134745"/>
          </a:xfrm>
          <a:prstGeom prst="rect">
            <a:avLst/>
          </a:prstGeom>
        </p:spPr>
        <p:txBody>
          <a:bodyPr anchor="t" rtlCol="false" tIns="0" lIns="0" bIns="0" rIns="0">
            <a:spAutoFit/>
          </a:bodyPr>
          <a:lstStyle/>
          <a:p>
            <a:pPr algn="ctr" marL="0" indent="0" lvl="0">
              <a:lnSpc>
                <a:spcPts val="8635"/>
              </a:lnSpc>
            </a:pPr>
            <a:r>
              <a:rPr lang="en-US" sz="7850" u="none">
                <a:solidFill>
                  <a:srgbClr val="393939"/>
                </a:solidFill>
                <a:latin typeface="Crimson Pro"/>
              </a:rPr>
              <a:t>Hãy viết chủ đề hoặc ý tưởng của bạn</a:t>
            </a:r>
          </a:p>
        </p:txBody>
      </p:sp>
      <p:sp>
        <p:nvSpPr>
          <p:cNvPr name="AutoShape 4" id="4"/>
          <p:cNvSpPr/>
          <p:nvPr/>
        </p:nvSpPr>
        <p:spPr>
          <a:xfrm rot="0">
            <a:off x="9505950" y="4047407"/>
            <a:ext cx="7391400" cy="4538799"/>
          </a:xfrm>
          <a:prstGeom prst="rect">
            <a:avLst/>
          </a:prstGeom>
          <a:solidFill>
            <a:srgbClr val="FFFFFF"/>
          </a:solidFill>
        </p:spPr>
      </p:sp>
      <p:pic>
        <p:nvPicPr>
          <p:cNvPr name="Picture 5" id="5"/>
          <p:cNvPicPr>
            <a:picLocks noChangeAspect="true"/>
          </p:cNvPicPr>
          <p:nvPr/>
        </p:nvPicPr>
        <p:blipFill>
          <a:blip r:embed="rId2"/>
          <a:stretch>
            <a:fillRect/>
          </a:stretch>
        </p:blipFill>
        <p:spPr>
          <a:xfrm rot="0">
            <a:off x="10799574" y="4403504"/>
            <a:ext cx="4804152" cy="1313135"/>
          </a:xfrm>
          <a:prstGeom prst="rect">
            <a:avLst/>
          </a:prstGeom>
        </p:spPr>
      </p:pic>
      <p:sp>
        <p:nvSpPr>
          <p:cNvPr name="TextBox 6" id="6"/>
          <p:cNvSpPr txBox="true"/>
          <p:nvPr/>
        </p:nvSpPr>
        <p:spPr>
          <a:xfrm rot="0">
            <a:off x="10470078" y="5942958"/>
            <a:ext cx="5348843" cy="581448"/>
          </a:xfrm>
          <a:prstGeom prst="rect">
            <a:avLst/>
          </a:prstGeom>
        </p:spPr>
        <p:txBody>
          <a:bodyPr anchor="t" rtlCol="false" tIns="0" lIns="0" bIns="0" rIns="0">
            <a:spAutoFit/>
          </a:bodyPr>
          <a:lstStyle/>
          <a:p>
            <a:pPr algn="ctr">
              <a:lnSpc>
                <a:spcPts val="4759"/>
              </a:lnSpc>
              <a:spcBef>
                <a:spcPct val="0"/>
              </a:spcBef>
            </a:pPr>
            <a:r>
              <a:rPr lang="en-US" sz="3400">
                <a:solidFill>
                  <a:srgbClr val="393939"/>
                </a:solidFill>
                <a:latin typeface="Crimson Pro Bold"/>
              </a:rPr>
              <a:t>5 trên 6</a:t>
            </a:r>
          </a:p>
        </p:txBody>
      </p:sp>
      <p:sp>
        <p:nvSpPr>
          <p:cNvPr name="TextBox 7" id="7"/>
          <p:cNvSpPr txBox="true"/>
          <p:nvPr/>
        </p:nvSpPr>
        <p:spPr>
          <a:xfrm rot="0">
            <a:off x="10470078" y="6883303"/>
            <a:ext cx="5348843" cy="968163"/>
          </a:xfrm>
          <a:prstGeom prst="rect">
            <a:avLst/>
          </a:prstGeom>
        </p:spPr>
        <p:txBody>
          <a:bodyPr anchor="t" rtlCol="false" tIns="0" lIns="0" bIns="0" rIns="0">
            <a:spAutoFit/>
          </a:bodyPr>
          <a:lstStyle/>
          <a:p>
            <a:pPr algn="ctr" marL="0" indent="0" lvl="0">
              <a:lnSpc>
                <a:spcPts val="3919"/>
              </a:lnSpc>
            </a:pPr>
            <a:r>
              <a:rPr lang="en-US" sz="2800" u="none">
                <a:solidFill>
                  <a:srgbClr val="393939"/>
                </a:solidFill>
                <a:latin typeface="Crimson Pro"/>
              </a:rPr>
              <a:t>Hãy trình bày ngắn gọn về những gì bạn muốn thảo luận.</a:t>
            </a:r>
          </a:p>
        </p:txBody>
      </p:sp>
      <p:sp>
        <p:nvSpPr>
          <p:cNvPr name="TextBox 8" id="8"/>
          <p:cNvSpPr txBox="true"/>
          <p:nvPr/>
        </p:nvSpPr>
        <p:spPr>
          <a:xfrm rot="0">
            <a:off x="1947562" y="4600206"/>
            <a:ext cx="6678354" cy="2986623"/>
          </a:xfrm>
          <a:prstGeom prst="rect">
            <a:avLst/>
          </a:prstGeom>
        </p:spPr>
        <p:txBody>
          <a:bodyPr anchor="t" rtlCol="false" tIns="0" lIns="0" bIns="0" rIns="0">
            <a:spAutoFit/>
          </a:bodyPr>
          <a:lstStyle/>
          <a:p>
            <a:pPr algn="ctr">
              <a:lnSpc>
                <a:spcPts val="3382"/>
              </a:lnSpc>
              <a:spcBef>
                <a:spcPct val="0"/>
              </a:spcBef>
            </a:pPr>
            <a:r>
              <a:rPr lang="en-US" sz="2416">
                <a:solidFill>
                  <a:srgbClr val="393939"/>
                </a:solidFill>
                <a:latin typeface="Crimson Pro Bold"/>
              </a:rPr>
              <a:t>• Tính giá trị exponentials (hàm lũy thừa cơ số e) cho từng thành phần của đầu vào: </a:t>
            </a:r>
          </a:p>
          <a:p>
            <a:pPr algn="ctr">
              <a:lnSpc>
                <a:spcPts val="3382"/>
              </a:lnSpc>
              <a:spcBef>
                <a:spcPct val="0"/>
              </a:spcBef>
            </a:pPr>
            <a:r>
              <a:rPr lang="en-US" sz="2416">
                <a:solidFill>
                  <a:srgbClr val="FF5757"/>
                </a:solidFill>
                <a:latin typeface="Crimson Pro"/>
              </a:rPr>
              <a:t>exp_i = exp(z_i)</a:t>
            </a:r>
          </a:p>
          <a:p>
            <a:pPr algn="ctr">
              <a:lnSpc>
                <a:spcPts val="3382"/>
              </a:lnSpc>
              <a:spcBef>
                <a:spcPct val="0"/>
              </a:spcBef>
            </a:pPr>
            <a:r>
              <a:rPr lang="en-US" sz="2416">
                <a:solidFill>
                  <a:srgbClr val="393939"/>
                </a:solidFill>
                <a:latin typeface="Crimson Pro Bold"/>
              </a:rPr>
              <a:t>• Tính tổng các giá trị exponentials: </a:t>
            </a:r>
          </a:p>
          <a:p>
            <a:pPr algn="ctr">
              <a:lnSpc>
                <a:spcPts val="3382"/>
              </a:lnSpc>
              <a:spcBef>
                <a:spcPct val="0"/>
              </a:spcBef>
            </a:pPr>
            <a:r>
              <a:rPr lang="en-US" sz="2416">
                <a:solidFill>
                  <a:srgbClr val="393939"/>
                </a:solidFill>
                <a:latin typeface="Crimson Pro"/>
              </a:rPr>
              <a:t>sum_exp = sum(exp_i) for all i</a:t>
            </a:r>
          </a:p>
          <a:p>
            <a:pPr algn="ctr">
              <a:lnSpc>
                <a:spcPts val="3382"/>
              </a:lnSpc>
              <a:spcBef>
                <a:spcPct val="0"/>
              </a:spcBef>
            </a:pPr>
            <a:r>
              <a:rPr lang="en-US" sz="2416">
                <a:solidFill>
                  <a:srgbClr val="393939"/>
                </a:solidFill>
                <a:latin typeface="Crimson Pro Bold"/>
              </a:rPr>
              <a:t>• Tính giá trị đầu ra softmax cho mỗi thành phần: </a:t>
            </a:r>
          </a:p>
          <a:p>
            <a:pPr algn="ctr">
              <a:lnSpc>
                <a:spcPts val="3382"/>
              </a:lnSpc>
              <a:spcBef>
                <a:spcPct val="0"/>
              </a:spcBef>
            </a:pPr>
            <a:r>
              <a:rPr lang="en-US" sz="2416">
                <a:solidFill>
                  <a:srgbClr val="393939"/>
                </a:solidFill>
                <a:latin typeface="Crimson Pro"/>
              </a:rPr>
              <a:t>softmax_i = exp_i / sum_exp for all 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FD4CB"/>
        </a:solidFill>
      </p:bgPr>
    </p:bg>
    <p:spTree>
      <p:nvGrpSpPr>
        <p:cNvPr id="1" name=""/>
        <p:cNvGrpSpPr/>
        <p:nvPr/>
      </p:nvGrpSpPr>
      <p:grpSpPr>
        <a:xfrm>
          <a:off x="0" y="0"/>
          <a:ext cx="0" cy="0"/>
          <a:chOff x="0" y="0"/>
          <a:chExt cx="0" cy="0"/>
        </a:xfrm>
      </p:grpSpPr>
      <p:sp>
        <p:nvSpPr>
          <p:cNvPr name="TextBox 2" id="2"/>
          <p:cNvSpPr txBox="true"/>
          <p:nvPr/>
        </p:nvSpPr>
        <p:spPr>
          <a:xfrm rot="0">
            <a:off x="526355" y="4400750"/>
            <a:ext cx="7813722" cy="1645603"/>
          </a:xfrm>
          <a:prstGeom prst="rect">
            <a:avLst/>
          </a:prstGeom>
        </p:spPr>
        <p:txBody>
          <a:bodyPr anchor="t" rtlCol="false" tIns="0" lIns="0" bIns="0" rIns="0">
            <a:spAutoFit/>
          </a:bodyPr>
          <a:lstStyle/>
          <a:p>
            <a:pPr algn="ctr">
              <a:lnSpc>
                <a:spcPts val="6407"/>
              </a:lnSpc>
            </a:pPr>
            <a:r>
              <a:rPr lang="en-US" sz="5825">
                <a:solidFill>
                  <a:srgbClr val="393939"/>
                </a:solidFill>
                <a:latin typeface="Crimson Pro"/>
              </a:rPr>
              <a:t>Hàm mất mát </a:t>
            </a:r>
          </a:p>
          <a:p>
            <a:pPr algn="ctr" marL="0" indent="0" lvl="0">
              <a:lnSpc>
                <a:spcPts val="6407"/>
              </a:lnSpc>
            </a:pPr>
            <a:r>
              <a:rPr lang="en-US" sz="5825">
                <a:solidFill>
                  <a:srgbClr val="393939"/>
                </a:solidFill>
                <a:latin typeface="Crimson Pro"/>
              </a:rPr>
              <a:t>Categorical Crossentropy</a:t>
            </a:r>
          </a:p>
        </p:txBody>
      </p:sp>
      <p:sp>
        <p:nvSpPr>
          <p:cNvPr name="TextBox 3" id="3"/>
          <p:cNvSpPr txBox="true"/>
          <p:nvPr/>
        </p:nvSpPr>
        <p:spPr>
          <a:xfrm rot="0">
            <a:off x="9814957" y="1790420"/>
            <a:ext cx="6927555" cy="1362710"/>
          </a:xfrm>
          <a:prstGeom prst="rect">
            <a:avLst/>
          </a:prstGeom>
        </p:spPr>
        <p:txBody>
          <a:bodyPr anchor="t" rtlCol="false" tIns="0" lIns="0" bIns="0" rIns="0">
            <a:spAutoFit/>
          </a:bodyPr>
          <a:lstStyle/>
          <a:p>
            <a:pPr marL="0" indent="0" lvl="0">
              <a:lnSpc>
                <a:spcPts val="3639"/>
              </a:lnSpc>
            </a:pPr>
            <a:r>
              <a:rPr lang="en-US" sz="2599">
                <a:solidFill>
                  <a:srgbClr val="393939"/>
                </a:solidFill>
                <a:latin typeface="Crimson Pro"/>
              </a:rPr>
              <a:t>Đo lường sự khác biệt giữa đầu ra dự đoán của mô hình và giá trị đúng tương ứng với dữ liệu huấn luyện</a:t>
            </a:r>
          </a:p>
        </p:txBody>
      </p:sp>
      <p:sp>
        <p:nvSpPr>
          <p:cNvPr name="TextBox 4" id="4"/>
          <p:cNvSpPr txBox="true"/>
          <p:nvPr/>
        </p:nvSpPr>
        <p:spPr>
          <a:xfrm rot="0">
            <a:off x="9814957" y="3753205"/>
            <a:ext cx="8127375" cy="3191459"/>
          </a:xfrm>
          <a:prstGeom prst="rect">
            <a:avLst/>
          </a:prstGeom>
        </p:spPr>
        <p:txBody>
          <a:bodyPr anchor="t" rtlCol="false" tIns="0" lIns="0" bIns="0" rIns="0">
            <a:spAutoFit/>
          </a:bodyPr>
          <a:lstStyle/>
          <a:p>
            <a:pPr>
              <a:lnSpc>
                <a:spcPts val="3642"/>
              </a:lnSpc>
            </a:pPr>
            <a:r>
              <a:rPr lang="en-US" sz="2602">
                <a:solidFill>
                  <a:srgbClr val="393939"/>
                </a:solidFill>
                <a:latin typeface="Crimson Pro"/>
              </a:rPr>
              <a:t> Công thức:</a:t>
            </a:r>
          </a:p>
          <a:p>
            <a:pPr>
              <a:lnSpc>
                <a:spcPts val="3642"/>
              </a:lnSpc>
            </a:pPr>
          </a:p>
          <a:p>
            <a:pPr>
              <a:lnSpc>
                <a:spcPts val="3642"/>
              </a:lnSpc>
            </a:pPr>
          </a:p>
          <a:p>
            <a:pPr>
              <a:lnSpc>
                <a:spcPts val="3642"/>
              </a:lnSpc>
            </a:pPr>
            <a:r>
              <a:rPr lang="en-US" sz="2602">
                <a:solidFill>
                  <a:srgbClr val="393939"/>
                </a:solidFill>
                <a:latin typeface="Crimson Pro"/>
              </a:rPr>
              <a:t>Trong đó:</a:t>
            </a:r>
          </a:p>
          <a:p>
            <a:pPr>
              <a:lnSpc>
                <a:spcPts val="3642"/>
              </a:lnSpc>
            </a:pPr>
            <a:r>
              <a:rPr lang="en-US" sz="2602">
                <a:solidFill>
                  <a:srgbClr val="393939"/>
                </a:solidFill>
                <a:latin typeface="Crimson Pro"/>
              </a:rPr>
              <a:t>·C đại diện cho số lớp đầu ra,</a:t>
            </a:r>
          </a:p>
          <a:p>
            <a:pPr>
              <a:lnSpc>
                <a:spcPts val="3642"/>
              </a:lnSpc>
            </a:pPr>
            <a:r>
              <a:rPr lang="en-US" sz="2602">
                <a:solidFill>
                  <a:srgbClr val="393939"/>
                </a:solidFill>
                <a:latin typeface="Crimson Pro"/>
              </a:rPr>
              <a:t>· yi là xác suất thực tế (0 hoặc 1) đối với lớp i,</a:t>
            </a:r>
          </a:p>
          <a:p>
            <a:pPr algn="l" marL="0" indent="0" lvl="0">
              <a:lnSpc>
                <a:spcPts val="3642"/>
              </a:lnSpc>
              <a:spcBef>
                <a:spcPct val="0"/>
              </a:spcBef>
            </a:pPr>
            <a:r>
              <a:rPr lang="en-US" sz="2602">
                <a:solidFill>
                  <a:srgbClr val="393939"/>
                </a:solidFill>
                <a:latin typeface="Crimson Pro"/>
              </a:rPr>
              <a:t>· pi là xác suất dự đoán của lớp i</a:t>
            </a:r>
          </a:p>
        </p:txBody>
      </p:sp>
      <p:sp>
        <p:nvSpPr>
          <p:cNvPr name="TextBox 5" id="5"/>
          <p:cNvSpPr txBox="true"/>
          <p:nvPr/>
        </p:nvSpPr>
        <p:spPr>
          <a:xfrm rot="0">
            <a:off x="9814957" y="7581331"/>
            <a:ext cx="6401012" cy="1362710"/>
          </a:xfrm>
          <a:prstGeom prst="rect">
            <a:avLst/>
          </a:prstGeom>
        </p:spPr>
        <p:txBody>
          <a:bodyPr anchor="t" rtlCol="false" tIns="0" lIns="0" bIns="0" rIns="0">
            <a:spAutoFit/>
          </a:bodyPr>
          <a:lstStyle/>
          <a:p>
            <a:pPr algn="l" marL="0" indent="0" lvl="0">
              <a:lnSpc>
                <a:spcPts val="3639"/>
              </a:lnSpc>
              <a:spcBef>
                <a:spcPct val="0"/>
              </a:spcBef>
            </a:pPr>
            <a:r>
              <a:rPr lang="en-US" sz="2599">
                <a:solidFill>
                  <a:srgbClr val="393939"/>
                </a:solidFill>
                <a:latin typeface="Crimson Pro"/>
              </a:rPr>
              <a:t>Hàm mất mát phân loại đa nhãn rất nhạy cảm với sự sai khác giữa  xác xuất thực tế và xác suất dự đoán của lớp i. </a:t>
            </a:r>
          </a:p>
        </p:txBody>
      </p:sp>
      <p:sp>
        <p:nvSpPr>
          <p:cNvPr name="Freeform 6" id="6"/>
          <p:cNvSpPr/>
          <p:nvPr/>
        </p:nvSpPr>
        <p:spPr>
          <a:xfrm flipH="false" flipV="false" rot="0">
            <a:off x="11340688" y="4299511"/>
            <a:ext cx="4610289" cy="843989"/>
          </a:xfrm>
          <a:custGeom>
            <a:avLst/>
            <a:gdLst/>
            <a:ahLst/>
            <a:cxnLst/>
            <a:rect r="r" b="b" t="t" l="l"/>
            <a:pathLst>
              <a:path h="843989" w="4610289">
                <a:moveTo>
                  <a:pt x="0" y="0"/>
                </a:moveTo>
                <a:lnTo>
                  <a:pt x="4610289" y="0"/>
                </a:lnTo>
                <a:lnTo>
                  <a:pt x="4610289" y="843989"/>
                </a:lnTo>
                <a:lnTo>
                  <a:pt x="0" y="843989"/>
                </a:lnTo>
                <a:lnTo>
                  <a:pt x="0" y="0"/>
                </a:lnTo>
                <a:close/>
              </a:path>
            </a:pathLst>
          </a:custGeom>
          <a:blipFill>
            <a:blip r:embed="rId2"/>
            <a:stretch>
              <a:fillRect l="0" t="0" r="0" b="0"/>
            </a:stretch>
          </a:blipFill>
        </p:spPr>
      </p:sp>
      <p:sp>
        <p:nvSpPr>
          <p:cNvPr name="AutoShape 7" id="7"/>
          <p:cNvSpPr/>
          <p:nvPr/>
        </p:nvSpPr>
        <p:spPr>
          <a:xfrm flipV="true">
            <a:off x="9105900" y="3530891"/>
            <a:ext cx="8134350" cy="0"/>
          </a:xfrm>
          <a:prstGeom prst="line">
            <a:avLst/>
          </a:prstGeom>
          <a:ln cap="flat" w="38100">
            <a:solidFill>
              <a:srgbClr val="000000"/>
            </a:solidFill>
            <a:prstDash val="solid"/>
            <a:headEnd type="none" len="sm" w="sm"/>
            <a:tailEnd type="none" len="sm" w="sm"/>
          </a:ln>
        </p:spPr>
      </p:sp>
      <p:sp>
        <p:nvSpPr>
          <p:cNvPr name="AutoShape 8" id="8"/>
          <p:cNvSpPr/>
          <p:nvPr/>
        </p:nvSpPr>
        <p:spPr>
          <a:xfrm flipV="true">
            <a:off x="9144000" y="7355922"/>
            <a:ext cx="8096250" cy="0"/>
          </a:xfrm>
          <a:prstGeom prst="line">
            <a:avLst/>
          </a:prstGeom>
          <a:ln cap="flat" w="38100">
            <a:solidFill>
              <a:srgbClr val="000000"/>
            </a:solidFill>
            <a:prstDash val="solid"/>
            <a:headEnd type="none" len="sm" w="sm"/>
            <a:tailEnd type="none" len="sm" w="sm"/>
          </a:ln>
        </p:spPr>
      </p:sp>
      <p:sp>
        <p:nvSpPr>
          <p:cNvPr name="AutoShape 9" id="9"/>
          <p:cNvSpPr/>
          <p:nvPr/>
        </p:nvSpPr>
        <p:spPr>
          <a:xfrm flipH="true">
            <a:off x="9105900" y="1829273"/>
            <a:ext cx="19050" cy="7096472"/>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FD4CB"/>
        </a:solidFill>
      </p:bgPr>
    </p:bg>
    <p:spTree>
      <p:nvGrpSpPr>
        <p:cNvPr id="1" name=""/>
        <p:cNvGrpSpPr/>
        <p:nvPr/>
      </p:nvGrpSpPr>
      <p:grpSpPr>
        <a:xfrm>
          <a:off x="0" y="0"/>
          <a:ext cx="0" cy="0"/>
          <a:chOff x="0" y="0"/>
          <a:chExt cx="0" cy="0"/>
        </a:xfrm>
      </p:grpSpPr>
      <p:sp>
        <p:nvSpPr>
          <p:cNvPr name="AutoShape 2" id="2"/>
          <p:cNvSpPr/>
          <p:nvPr/>
        </p:nvSpPr>
        <p:spPr>
          <a:xfrm flipV="true">
            <a:off x="7174701" y="2954353"/>
            <a:ext cx="10504111" cy="0"/>
          </a:xfrm>
          <a:prstGeom prst="line">
            <a:avLst/>
          </a:prstGeom>
          <a:ln cap="flat" w="38100">
            <a:solidFill>
              <a:srgbClr val="000000"/>
            </a:solidFill>
            <a:prstDash val="solid"/>
            <a:headEnd type="none" len="sm" w="sm"/>
            <a:tailEnd type="none" len="sm" w="sm"/>
          </a:ln>
        </p:spPr>
      </p:sp>
      <p:sp>
        <p:nvSpPr>
          <p:cNvPr name="AutoShape 3" id="3"/>
          <p:cNvSpPr/>
          <p:nvPr/>
        </p:nvSpPr>
        <p:spPr>
          <a:xfrm flipV="true">
            <a:off x="7174739" y="7567628"/>
            <a:ext cx="10504072" cy="19050"/>
          </a:xfrm>
          <a:prstGeom prst="line">
            <a:avLst/>
          </a:prstGeom>
          <a:ln cap="flat" w="38100">
            <a:solidFill>
              <a:srgbClr val="000000"/>
            </a:solidFill>
            <a:prstDash val="solid"/>
            <a:headEnd type="none" len="sm" w="sm"/>
            <a:tailEnd type="none" len="sm" w="sm"/>
          </a:ln>
        </p:spPr>
      </p:sp>
      <p:sp>
        <p:nvSpPr>
          <p:cNvPr name="AutoShape 4" id="4"/>
          <p:cNvSpPr/>
          <p:nvPr/>
        </p:nvSpPr>
        <p:spPr>
          <a:xfrm flipH="true">
            <a:off x="7174701" y="909683"/>
            <a:ext cx="0" cy="9192231"/>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9595489" y="3737560"/>
            <a:ext cx="6991237" cy="635567"/>
          </a:xfrm>
          <a:custGeom>
            <a:avLst/>
            <a:gdLst/>
            <a:ahLst/>
            <a:cxnLst/>
            <a:rect r="r" b="b" t="t" l="l"/>
            <a:pathLst>
              <a:path h="635567" w="6991237">
                <a:moveTo>
                  <a:pt x="0" y="0"/>
                </a:moveTo>
                <a:lnTo>
                  <a:pt x="6991237" y="0"/>
                </a:lnTo>
                <a:lnTo>
                  <a:pt x="6991237" y="635567"/>
                </a:lnTo>
                <a:lnTo>
                  <a:pt x="0" y="635567"/>
                </a:lnTo>
                <a:lnTo>
                  <a:pt x="0" y="0"/>
                </a:lnTo>
                <a:close/>
              </a:path>
            </a:pathLst>
          </a:custGeom>
          <a:blipFill>
            <a:blip r:embed="rId2"/>
            <a:stretch>
              <a:fillRect l="0" t="0" r="0" b="0"/>
            </a:stretch>
          </a:blipFill>
        </p:spPr>
      </p:sp>
      <p:sp>
        <p:nvSpPr>
          <p:cNvPr name="TextBox 6" id="6"/>
          <p:cNvSpPr txBox="true"/>
          <p:nvPr/>
        </p:nvSpPr>
        <p:spPr>
          <a:xfrm rot="0">
            <a:off x="153737" y="4411227"/>
            <a:ext cx="6819843" cy="1356816"/>
          </a:xfrm>
          <a:prstGeom prst="rect">
            <a:avLst/>
          </a:prstGeom>
        </p:spPr>
        <p:txBody>
          <a:bodyPr anchor="t" rtlCol="false" tIns="0" lIns="0" bIns="0" rIns="0">
            <a:spAutoFit/>
          </a:bodyPr>
          <a:lstStyle/>
          <a:p>
            <a:pPr algn="ctr">
              <a:lnSpc>
                <a:spcPts val="5406"/>
              </a:lnSpc>
            </a:pPr>
            <a:r>
              <a:rPr lang="en-US" sz="4914">
                <a:solidFill>
                  <a:srgbClr val="393939"/>
                </a:solidFill>
                <a:latin typeface="Crimson Pro"/>
              </a:rPr>
              <a:t>Bộ tối ưu hóa SGD</a:t>
            </a:r>
          </a:p>
          <a:p>
            <a:pPr algn="ctr" marL="0" indent="0" lvl="0">
              <a:lnSpc>
                <a:spcPts val="5127"/>
              </a:lnSpc>
            </a:pPr>
            <a:r>
              <a:rPr lang="en-US" sz="4661">
                <a:solidFill>
                  <a:srgbClr val="393939"/>
                </a:solidFill>
                <a:latin typeface="Crimson Pro"/>
              </a:rPr>
              <a:t>Stochastic Gradient Descent</a:t>
            </a:r>
          </a:p>
        </p:txBody>
      </p:sp>
      <p:sp>
        <p:nvSpPr>
          <p:cNvPr name="TextBox 7" id="7"/>
          <p:cNvSpPr txBox="true"/>
          <p:nvPr/>
        </p:nvSpPr>
        <p:spPr>
          <a:xfrm rot="0">
            <a:off x="7803495" y="843280"/>
            <a:ext cx="9455805" cy="1819910"/>
          </a:xfrm>
          <a:prstGeom prst="rect">
            <a:avLst/>
          </a:prstGeom>
        </p:spPr>
        <p:txBody>
          <a:bodyPr anchor="t" rtlCol="false" tIns="0" lIns="0" bIns="0" rIns="0">
            <a:spAutoFit/>
          </a:bodyPr>
          <a:lstStyle/>
          <a:p>
            <a:pPr>
              <a:lnSpc>
                <a:spcPts val="3639"/>
              </a:lnSpc>
            </a:pPr>
            <a:r>
              <a:rPr lang="en-US" sz="2599">
                <a:solidFill>
                  <a:srgbClr val="393939"/>
                </a:solidFill>
                <a:latin typeface="Crimson Pro"/>
              </a:rPr>
              <a:t> Phương pháp Gradient giảm ngẫu nhiên là biến thể của Gradient Descent (GD)</a:t>
            </a:r>
          </a:p>
          <a:p>
            <a:pPr marL="0" indent="0" lvl="0">
              <a:lnSpc>
                <a:spcPts val="3639"/>
              </a:lnSpc>
            </a:pPr>
            <a:r>
              <a:rPr lang="en-US" sz="2599">
                <a:solidFill>
                  <a:srgbClr val="393939"/>
                </a:solidFill>
                <a:latin typeface="Crimson Pro"/>
              </a:rPr>
              <a:t>SGD được thiết kế để tối thiểu hóa hàm mất mát bằng cách điều chỉnh các trọng số của mô hình dựa trên đạo hàm của hàm mất mát.</a:t>
            </a:r>
          </a:p>
        </p:txBody>
      </p:sp>
      <p:sp>
        <p:nvSpPr>
          <p:cNvPr name="TextBox 8" id="8"/>
          <p:cNvSpPr txBox="true"/>
          <p:nvPr/>
        </p:nvSpPr>
        <p:spPr>
          <a:xfrm rot="0">
            <a:off x="7803495" y="3202003"/>
            <a:ext cx="9875317" cy="4365625"/>
          </a:xfrm>
          <a:prstGeom prst="rect">
            <a:avLst/>
          </a:prstGeom>
        </p:spPr>
        <p:txBody>
          <a:bodyPr anchor="t" rtlCol="false" tIns="0" lIns="0" bIns="0" rIns="0">
            <a:spAutoFit/>
          </a:bodyPr>
          <a:lstStyle/>
          <a:p>
            <a:pPr>
              <a:lnSpc>
                <a:spcPts val="3499"/>
              </a:lnSpc>
            </a:pPr>
            <a:r>
              <a:rPr lang="en-US" sz="2499">
                <a:solidFill>
                  <a:srgbClr val="393939"/>
                </a:solidFill>
                <a:latin typeface="Crimson Pro"/>
              </a:rPr>
              <a:t>Công thức: </a:t>
            </a:r>
          </a:p>
          <a:p>
            <a:pPr>
              <a:lnSpc>
                <a:spcPts val="3499"/>
              </a:lnSpc>
            </a:pPr>
          </a:p>
          <a:p>
            <a:pPr>
              <a:lnSpc>
                <a:spcPts val="3499"/>
              </a:lnSpc>
            </a:pPr>
          </a:p>
          <a:p>
            <a:pPr>
              <a:lnSpc>
                <a:spcPts val="3499"/>
              </a:lnSpc>
            </a:pPr>
            <a:r>
              <a:rPr lang="en-US" sz="2499">
                <a:solidFill>
                  <a:srgbClr val="393939"/>
                </a:solidFill>
                <a:latin typeface="Crimson Pro"/>
              </a:rPr>
              <a:t> Trong đó:</a:t>
            </a:r>
          </a:p>
          <a:p>
            <a:pPr>
              <a:lnSpc>
                <a:spcPts val="3499"/>
              </a:lnSpc>
            </a:pPr>
            <a:r>
              <a:rPr lang="en-US" sz="2499">
                <a:solidFill>
                  <a:srgbClr val="393939"/>
                </a:solidFill>
                <a:latin typeface="Crimson Pro"/>
              </a:rPr>
              <a:t>·w(t+1) là trọng số được cập nhật tại bước thời gian t+1,</a:t>
            </a:r>
          </a:p>
          <a:p>
            <a:pPr>
              <a:lnSpc>
                <a:spcPts val="3499"/>
              </a:lnSpc>
            </a:pPr>
            <a:r>
              <a:rPr lang="en-US" sz="2499">
                <a:solidFill>
                  <a:srgbClr val="393939"/>
                </a:solidFill>
                <a:latin typeface="Crimson Pro"/>
              </a:rPr>
              <a:t>·w(t) là trọng số hiện tại,</a:t>
            </a:r>
          </a:p>
          <a:p>
            <a:pPr>
              <a:lnSpc>
                <a:spcPts val="3499"/>
              </a:lnSpc>
            </a:pPr>
            <a:r>
              <a:rPr lang="en-US" sz="2499">
                <a:solidFill>
                  <a:srgbClr val="393939"/>
                </a:solidFill>
                <a:latin typeface="Crimson Pro"/>
              </a:rPr>
              <a:t>·learning_rate là tốc độ học tập,</a:t>
            </a:r>
          </a:p>
          <a:p>
            <a:pPr algn="l" marL="0" indent="0" lvl="0">
              <a:lnSpc>
                <a:spcPts val="3499"/>
              </a:lnSpc>
              <a:spcBef>
                <a:spcPct val="0"/>
              </a:spcBef>
            </a:pPr>
            <a:r>
              <a:rPr lang="en-US" sz="2499">
                <a:solidFill>
                  <a:srgbClr val="393939"/>
                </a:solidFill>
                <a:latin typeface="Crimson Pro"/>
              </a:rPr>
              <a:t>.</a:t>
            </a:r>
            <a:r>
              <a:rPr lang="en-US" sz="2499">
                <a:solidFill>
                  <a:srgbClr val="393939"/>
                </a:solidFill>
                <a:latin typeface="Crimson Pro"/>
              </a:rPr>
              <a:t>gradient là giá trị của đạo hàm riêng của hàm mất mát đối với trọng số hiện tại. Nó đo lường độ dốc và hướng tăng nhanh nhất của hàm mất mát tại điểm đang xét</a:t>
            </a:r>
          </a:p>
        </p:txBody>
      </p:sp>
      <p:sp>
        <p:nvSpPr>
          <p:cNvPr name="TextBox 9" id="9"/>
          <p:cNvSpPr txBox="true"/>
          <p:nvPr/>
        </p:nvSpPr>
        <p:spPr>
          <a:xfrm rot="0">
            <a:off x="7803495" y="7824803"/>
            <a:ext cx="8783231" cy="2277110"/>
          </a:xfrm>
          <a:prstGeom prst="rect">
            <a:avLst/>
          </a:prstGeom>
        </p:spPr>
        <p:txBody>
          <a:bodyPr anchor="t" rtlCol="false" tIns="0" lIns="0" bIns="0" rIns="0">
            <a:spAutoFit/>
          </a:bodyPr>
          <a:lstStyle/>
          <a:p>
            <a:pPr>
              <a:lnSpc>
                <a:spcPts val="3639"/>
              </a:lnSpc>
            </a:pPr>
            <a:r>
              <a:rPr lang="en-US" sz="2599">
                <a:solidFill>
                  <a:srgbClr val="393939"/>
                </a:solidFill>
                <a:latin typeface="Crimson Pro"/>
              </a:rPr>
              <a:t> SGD chỉ tính toán gradient trên một mini-batch. </a:t>
            </a:r>
          </a:p>
          <a:p>
            <a:pPr>
              <a:lnSpc>
                <a:spcPts val="3639"/>
              </a:lnSpc>
            </a:pPr>
            <a:r>
              <a:rPr lang="en-US" sz="2599">
                <a:solidFill>
                  <a:srgbClr val="393939"/>
                </a:solidFill>
                <a:latin typeface="Crimson Pro"/>
              </a:rPr>
              <a:t>GD tính toán trên toàn bộ tập dự liệu. </a:t>
            </a:r>
          </a:p>
          <a:p>
            <a:pPr>
              <a:lnSpc>
                <a:spcPts val="3639"/>
              </a:lnSpc>
            </a:pPr>
            <a:r>
              <a:rPr lang="en-US" sz="2599">
                <a:solidFill>
                  <a:srgbClr val="393939"/>
                </a:solidFill>
                <a:latin typeface="Crimson Pro"/>
              </a:rPr>
              <a:t>-&gt;  Do đó, SGD có thể xử lý các tập dữ liệu lớn một cách hiệu quả hơn trong khi GD không làm được.</a:t>
            </a:r>
          </a:p>
          <a:p>
            <a:pPr algn="l" marL="0" indent="0" lvl="0">
              <a:lnSpc>
                <a:spcPts val="363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93429" y="2332705"/>
            <a:ext cx="6399342" cy="4934892"/>
          </a:xfrm>
          <a:custGeom>
            <a:avLst/>
            <a:gdLst/>
            <a:ahLst/>
            <a:cxnLst/>
            <a:rect r="r" b="b" t="t" l="l"/>
            <a:pathLst>
              <a:path h="4934892" w="6399342">
                <a:moveTo>
                  <a:pt x="0" y="0"/>
                </a:moveTo>
                <a:lnTo>
                  <a:pt x="6399342" y="0"/>
                </a:lnTo>
                <a:lnTo>
                  <a:pt x="6399342" y="4934892"/>
                </a:lnTo>
                <a:lnTo>
                  <a:pt x="0" y="4934892"/>
                </a:lnTo>
                <a:lnTo>
                  <a:pt x="0" y="0"/>
                </a:lnTo>
                <a:close/>
              </a:path>
            </a:pathLst>
          </a:custGeom>
          <a:blipFill>
            <a:blip r:embed="rId2"/>
            <a:stretch>
              <a:fillRect l="0" t="0" r="0" b="0"/>
            </a:stretch>
          </a:blipFill>
        </p:spPr>
      </p:sp>
      <p:sp>
        <p:nvSpPr>
          <p:cNvPr name="Freeform 3" id="3"/>
          <p:cNvSpPr/>
          <p:nvPr/>
        </p:nvSpPr>
        <p:spPr>
          <a:xfrm flipH="false" flipV="false" rot="0">
            <a:off x="9735576" y="2332705"/>
            <a:ext cx="6518648" cy="4934892"/>
          </a:xfrm>
          <a:custGeom>
            <a:avLst/>
            <a:gdLst/>
            <a:ahLst/>
            <a:cxnLst/>
            <a:rect r="r" b="b" t="t" l="l"/>
            <a:pathLst>
              <a:path h="4934892" w="6518648">
                <a:moveTo>
                  <a:pt x="0" y="0"/>
                </a:moveTo>
                <a:lnTo>
                  <a:pt x="6518647" y="0"/>
                </a:lnTo>
                <a:lnTo>
                  <a:pt x="6518647" y="4934892"/>
                </a:lnTo>
                <a:lnTo>
                  <a:pt x="0" y="4934892"/>
                </a:lnTo>
                <a:lnTo>
                  <a:pt x="0" y="0"/>
                </a:lnTo>
                <a:close/>
              </a:path>
            </a:pathLst>
          </a:custGeom>
          <a:blipFill>
            <a:blip r:embed="rId3"/>
            <a:stretch>
              <a:fillRect l="0" t="0" r="0" b="0"/>
            </a:stretch>
          </a:blipFill>
        </p:spPr>
      </p:sp>
      <p:sp>
        <p:nvSpPr>
          <p:cNvPr name="TextBox 4" id="4"/>
          <p:cNvSpPr txBox="true"/>
          <p:nvPr/>
        </p:nvSpPr>
        <p:spPr>
          <a:xfrm rot="0">
            <a:off x="3153561" y="1202690"/>
            <a:ext cx="11980879" cy="918845"/>
          </a:xfrm>
          <a:prstGeom prst="rect">
            <a:avLst/>
          </a:prstGeom>
        </p:spPr>
        <p:txBody>
          <a:bodyPr anchor="t" rtlCol="false" tIns="0" lIns="0" bIns="0" rIns="0">
            <a:spAutoFit/>
          </a:bodyPr>
          <a:lstStyle/>
          <a:p>
            <a:pPr algn="ctr" marL="0" indent="0" lvl="0">
              <a:lnSpc>
                <a:spcPts val="6985"/>
              </a:lnSpc>
            </a:pPr>
            <a:r>
              <a:rPr lang="en-US" sz="6350">
                <a:solidFill>
                  <a:srgbClr val="393939"/>
                </a:solidFill>
                <a:latin typeface="Crimson Pro"/>
              </a:rPr>
              <a:t>Đánh giá mô hình</a:t>
            </a:r>
          </a:p>
        </p:txBody>
      </p:sp>
      <p:sp>
        <p:nvSpPr>
          <p:cNvPr name="TextBox 5" id="5"/>
          <p:cNvSpPr txBox="true"/>
          <p:nvPr/>
        </p:nvSpPr>
        <p:spPr>
          <a:xfrm rot="0">
            <a:off x="1752417" y="7412092"/>
            <a:ext cx="7081366" cy="1180465"/>
          </a:xfrm>
          <a:prstGeom prst="rect">
            <a:avLst/>
          </a:prstGeom>
        </p:spPr>
        <p:txBody>
          <a:bodyPr anchor="t" rtlCol="false" tIns="0" lIns="0" bIns="0" rIns="0">
            <a:spAutoFit/>
          </a:bodyPr>
          <a:lstStyle/>
          <a:p>
            <a:pPr algn="ctr">
              <a:lnSpc>
                <a:spcPts val="4759"/>
              </a:lnSpc>
              <a:spcBef>
                <a:spcPct val="0"/>
              </a:spcBef>
            </a:pPr>
            <a:r>
              <a:rPr lang="en-US" sz="3400">
                <a:solidFill>
                  <a:srgbClr val="393939"/>
                </a:solidFill>
                <a:latin typeface="Crimson Pro Bold"/>
              </a:rPr>
              <a:t>Đánh giá độ chính xác của mô hình sau mỗi epoch</a:t>
            </a:r>
          </a:p>
        </p:txBody>
      </p:sp>
      <p:sp>
        <p:nvSpPr>
          <p:cNvPr name="TextBox 6" id="6"/>
          <p:cNvSpPr txBox="true"/>
          <p:nvPr/>
        </p:nvSpPr>
        <p:spPr>
          <a:xfrm rot="0">
            <a:off x="9454217" y="7412092"/>
            <a:ext cx="7081366" cy="1180465"/>
          </a:xfrm>
          <a:prstGeom prst="rect">
            <a:avLst/>
          </a:prstGeom>
        </p:spPr>
        <p:txBody>
          <a:bodyPr anchor="t" rtlCol="false" tIns="0" lIns="0" bIns="0" rIns="0">
            <a:spAutoFit/>
          </a:bodyPr>
          <a:lstStyle/>
          <a:p>
            <a:pPr algn="ctr">
              <a:lnSpc>
                <a:spcPts val="4759"/>
              </a:lnSpc>
              <a:spcBef>
                <a:spcPct val="0"/>
              </a:spcBef>
            </a:pPr>
            <a:r>
              <a:rPr lang="en-US" sz="3400">
                <a:solidFill>
                  <a:srgbClr val="393939"/>
                </a:solidFill>
                <a:latin typeface="Crimson Pro Bold"/>
              </a:rPr>
              <a:t>  Đánh giá sự mất mát của mô hình  sau mỗi epoch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580" t="0" r="-6580" b="0"/>
            </a:stretch>
          </a:blipFill>
        </p:spPr>
      </p:sp>
      <p:sp>
        <p:nvSpPr>
          <p:cNvPr name="TextBox 3" id="3"/>
          <p:cNvSpPr txBox="true"/>
          <p:nvPr/>
        </p:nvSpPr>
        <p:spPr>
          <a:xfrm rot="0">
            <a:off x="2247900" y="3391576"/>
            <a:ext cx="6234849" cy="2302761"/>
          </a:xfrm>
          <a:prstGeom prst="rect">
            <a:avLst/>
          </a:prstGeom>
        </p:spPr>
        <p:txBody>
          <a:bodyPr anchor="t" rtlCol="false" tIns="0" lIns="0" bIns="0" rIns="0">
            <a:spAutoFit/>
          </a:bodyPr>
          <a:lstStyle/>
          <a:p>
            <a:pPr marL="0" indent="0" lvl="0">
              <a:lnSpc>
                <a:spcPts val="8935"/>
              </a:lnSpc>
            </a:pPr>
            <a:r>
              <a:rPr lang="en-US" sz="8122">
                <a:solidFill>
                  <a:srgbClr val="393939"/>
                </a:solidFill>
                <a:latin typeface="Crimson Pro"/>
              </a:rPr>
              <a:t>Thank you for listening</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393939"/>
        </a:solidFill>
      </p:bgPr>
    </p:bg>
    <p:spTree>
      <p:nvGrpSpPr>
        <p:cNvPr id="1" name=""/>
        <p:cNvGrpSpPr/>
        <p:nvPr/>
      </p:nvGrpSpPr>
      <p:grpSpPr>
        <a:xfrm>
          <a:off x="0" y="0"/>
          <a:ext cx="0" cy="0"/>
          <a:chOff x="0" y="0"/>
          <a:chExt cx="0" cy="0"/>
        </a:xfrm>
      </p:grpSpPr>
      <p:sp>
        <p:nvSpPr>
          <p:cNvPr name="TextBox 2" id="2"/>
          <p:cNvSpPr txBox="true"/>
          <p:nvPr/>
        </p:nvSpPr>
        <p:spPr>
          <a:xfrm rot="0">
            <a:off x="3946937" y="5759092"/>
            <a:ext cx="10394126" cy="3928745"/>
          </a:xfrm>
          <a:prstGeom prst="rect">
            <a:avLst/>
          </a:prstGeom>
        </p:spPr>
        <p:txBody>
          <a:bodyPr anchor="t" rtlCol="false" tIns="0" lIns="0" bIns="0" rIns="0">
            <a:spAutoFit/>
          </a:bodyPr>
          <a:lstStyle/>
          <a:p>
            <a:pPr algn="ctr">
              <a:lnSpc>
                <a:spcPts val="4480"/>
              </a:lnSpc>
            </a:pPr>
            <a:r>
              <a:rPr lang="en-US" sz="3200" spc="64">
                <a:solidFill>
                  <a:srgbClr val="FFFFFF"/>
                </a:solidFill>
                <a:latin typeface="Crimson Pro"/>
              </a:rPr>
              <a:t>Ban đầu, deepfake được phát triển với mục tiêu giải trí và sáng tạo, tạo ra những nội dung giả hài hước hoặc kỹ xảo trong ngành điện ảnh. Tuy nhiên, việc sử dụng deepfake có thể dẫn đến những hệ quả tiêu cực.  Những video và hình ảnh deepfake có thể được sử dụng để lan truyền thông tin sai lệch, gây ảnh hưởng tiêu cực đến xã hội và cá nhân.</a:t>
            </a:r>
          </a:p>
          <a:p>
            <a:pPr algn="ctr" marL="0" indent="0" lvl="0">
              <a:lnSpc>
                <a:spcPts val="4480"/>
              </a:lnSpc>
            </a:pPr>
          </a:p>
        </p:txBody>
      </p:sp>
      <p:sp>
        <p:nvSpPr>
          <p:cNvPr name="TextBox 3" id="3"/>
          <p:cNvSpPr txBox="true"/>
          <p:nvPr/>
        </p:nvSpPr>
        <p:spPr>
          <a:xfrm rot="0">
            <a:off x="3286911" y="4210726"/>
            <a:ext cx="11714179" cy="908368"/>
          </a:xfrm>
          <a:prstGeom prst="rect">
            <a:avLst/>
          </a:prstGeom>
        </p:spPr>
        <p:txBody>
          <a:bodyPr anchor="t" rtlCol="false" tIns="0" lIns="0" bIns="0" rIns="0">
            <a:spAutoFit/>
          </a:bodyPr>
          <a:lstStyle/>
          <a:p>
            <a:pPr algn="ctr" marL="0" indent="0" lvl="0">
              <a:lnSpc>
                <a:spcPts val="6902"/>
              </a:lnSpc>
            </a:pPr>
            <a:r>
              <a:rPr lang="en-US" sz="6275">
                <a:solidFill>
                  <a:srgbClr val="FFFFFF"/>
                </a:solidFill>
                <a:latin typeface="Crimson Pro"/>
              </a:rPr>
              <a:t>Giới thiệu đề tài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4260" y="1609255"/>
            <a:ext cx="14799481" cy="4851046"/>
          </a:xfrm>
          <a:custGeom>
            <a:avLst/>
            <a:gdLst/>
            <a:ahLst/>
            <a:cxnLst/>
            <a:rect r="r" b="b" t="t" l="l"/>
            <a:pathLst>
              <a:path h="4851046" w="14799481">
                <a:moveTo>
                  <a:pt x="0" y="0"/>
                </a:moveTo>
                <a:lnTo>
                  <a:pt x="14799480" y="0"/>
                </a:lnTo>
                <a:lnTo>
                  <a:pt x="14799480" y="4851046"/>
                </a:lnTo>
                <a:lnTo>
                  <a:pt x="0" y="4851046"/>
                </a:lnTo>
                <a:lnTo>
                  <a:pt x="0" y="0"/>
                </a:lnTo>
                <a:close/>
              </a:path>
            </a:pathLst>
          </a:custGeom>
          <a:blipFill>
            <a:blip r:embed="rId2"/>
            <a:stretch>
              <a:fillRect l="0" t="0" r="0" b="0"/>
            </a:stretch>
          </a:blipFill>
        </p:spPr>
      </p:sp>
      <p:sp>
        <p:nvSpPr>
          <p:cNvPr name="TextBox 3" id="3"/>
          <p:cNvSpPr txBox="true"/>
          <p:nvPr/>
        </p:nvSpPr>
        <p:spPr>
          <a:xfrm rot="0">
            <a:off x="2109666" y="6705600"/>
            <a:ext cx="14068669" cy="2552700"/>
          </a:xfrm>
          <a:prstGeom prst="rect">
            <a:avLst/>
          </a:prstGeom>
        </p:spPr>
        <p:txBody>
          <a:bodyPr anchor="t" rtlCol="false" tIns="0" lIns="0" bIns="0" rIns="0">
            <a:spAutoFit/>
          </a:bodyPr>
          <a:lstStyle/>
          <a:p>
            <a:pPr algn="ctr">
              <a:lnSpc>
                <a:spcPts val="10080"/>
              </a:lnSpc>
            </a:pPr>
            <a:r>
              <a:rPr lang="en-US" sz="8400">
                <a:solidFill>
                  <a:srgbClr val="393939"/>
                </a:solidFill>
                <a:latin typeface="Crimson Pro Bold"/>
              </a:rPr>
              <a:t>Quy trình chung tạo ra deepfake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58800" y="0"/>
            <a:ext cx="5029200" cy="10287000"/>
          </a:xfrm>
          <a:custGeom>
            <a:avLst/>
            <a:gdLst/>
            <a:ahLst/>
            <a:cxnLst/>
            <a:rect r="r" b="b" t="t" l="l"/>
            <a:pathLst>
              <a:path h="10287000" w="5029200">
                <a:moveTo>
                  <a:pt x="0" y="0"/>
                </a:moveTo>
                <a:lnTo>
                  <a:pt x="5029200" y="0"/>
                </a:lnTo>
                <a:lnTo>
                  <a:pt x="5029200" y="10287000"/>
                </a:lnTo>
                <a:lnTo>
                  <a:pt x="0" y="10287000"/>
                </a:lnTo>
                <a:lnTo>
                  <a:pt x="0" y="0"/>
                </a:lnTo>
                <a:close/>
              </a:path>
            </a:pathLst>
          </a:custGeom>
          <a:blipFill>
            <a:blip r:embed="rId2"/>
            <a:stretch>
              <a:fillRect l="-81818" t="-17415" r="-2042" b="-17415"/>
            </a:stretch>
          </a:blipFill>
        </p:spPr>
      </p:sp>
      <p:sp>
        <p:nvSpPr>
          <p:cNvPr name="TextBox 3" id="3"/>
          <p:cNvSpPr txBox="true"/>
          <p:nvPr/>
        </p:nvSpPr>
        <p:spPr>
          <a:xfrm rot="0">
            <a:off x="1028700" y="4076700"/>
            <a:ext cx="11425013" cy="2124075"/>
          </a:xfrm>
          <a:prstGeom prst="rect">
            <a:avLst/>
          </a:prstGeom>
        </p:spPr>
        <p:txBody>
          <a:bodyPr anchor="t" rtlCol="false" tIns="0" lIns="0" bIns="0" rIns="0">
            <a:spAutoFit/>
          </a:bodyPr>
          <a:lstStyle/>
          <a:p>
            <a:pPr algn="ctr">
              <a:lnSpc>
                <a:spcPts val="8370"/>
              </a:lnSpc>
            </a:pPr>
            <a:r>
              <a:rPr lang="en-US" sz="6975">
                <a:solidFill>
                  <a:srgbClr val="393939"/>
                </a:solidFill>
                <a:latin typeface="Crimson Pro Bold"/>
              </a:rPr>
              <a:t>Phương pháp phát hiện deepfake</a:t>
            </a:r>
          </a:p>
        </p:txBody>
      </p:sp>
      <p:sp>
        <p:nvSpPr>
          <p:cNvPr name="TextBox 4" id="4"/>
          <p:cNvSpPr txBox="true"/>
          <p:nvPr/>
        </p:nvSpPr>
        <p:spPr>
          <a:xfrm rot="0">
            <a:off x="1679681" y="6840964"/>
            <a:ext cx="10123051" cy="1180465"/>
          </a:xfrm>
          <a:prstGeom prst="rect">
            <a:avLst/>
          </a:prstGeom>
        </p:spPr>
        <p:txBody>
          <a:bodyPr anchor="t" rtlCol="false" tIns="0" lIns="0" bIns="0" rIns="0">
            <a:spAutoFit/>
          </a:bodyPr>
          <a:lstStyle/>
          <a:p>
            <a:pPr algn="ctr">
              <a:lnSpc>
                <a:spcPts val="4759"/>
              </a:lnSpc>
              <a:spcBef>
                <a:spcPct val="0"/>
              </a:spcBef>
            </a:pPr>
            <a:r>
              <a:rPr lang="en-US" sz="3399">
                <a:solidFill>
                  <a:srgbClr val="393939"/>
                </a:solidFill>
                <a:latin typeface="Crimson Pro Bold"/>
              </a:rPr>
              <a:t>Phương pháp dựa vào hiện tượng cong vênh gương mặt </a:t>
            </a:r>
          </a:p>
          <a:p>
            <a:pPr algn="ctr">
              <a:lnSpc>
                <a:spcPts val="4759"/>
              </a:lnSpc>
              <a:spcBef>
                <a:spcPct val="0"/>
              </a:spcBef>
            </a:pPr>
            <a:r>
              <a:rPr lang="en-US" sz="3399">
                <a:solidFill>
                  <a:srgbClr val="393939"/>
                </a:solidFill>
                <a:latin typeface="Crimson Pro Bold"/>
              </a:rPr>
              <a:t>(Face warping artefacts)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sp>
        <p:nvSpPr>
          <p:cNvPr name="Freeform 2" id="2"/>
          <p:cNvSpPr/>
          <p:nvPr/>
        </p:nvSpPr>
        <p:spPr>
          <a:xfrm flipH="false" flipV="false" rot="0">
            <a:off x="4228534" y="2236566"/>
            <a:ext cx="11406608" cy="4486052"/>
          </a:xfrm>
          <a:custGeom>
            <a:avLst/>
            <a:gdLst/>
            <a:ahLst/>
            <a:cxnLst/>
            <a:rect r="r" b="b" t="t" l="l"/>
            <a:pathLst>
              <a:path h="4486052" w="11406608">
                <a:moveTo>
                  <a:pt x="0" y="0"/>
                </a:moveTo>
                <a:lnTo>
                  <a:pt x="11406608" y="0"/>
                </a:lnTo>
                <a:lnTo>
                  <a:pt x="11406608" y="4486052"/>
                </a:lnTo>
                <a:lnTo>
                  <a:pt x="0" y="4486052"/>
                </a:lnTo>
                <a:lnTo>
                  <a:pt x="0" y="0"/>
                </a:lnTo>
                <a:close/>
              </a:path>
            </a:pathLst>
          </a:custGeom>
          <a:blipFill>
            <a:blip r:embed="rId2"/>
            <a:stretch>
              <a:fillRect l="0" t="0" r="0" b="0"/>
            </a:stretch>
          </a:blipFill>
        </p:spPr>
      </p:sp>
      <p:sp>
        <p:nvSpPr>
          <p:cNvPr name="TextBox 3" id="3"/>
          <p:cNvSpPr txBox="true"/>
          <p:nvPr/>
        </p:nvSpPr>
        <p:spPr>
          <a:xfrm rot="0">
            <a:off x="612666" y="590922"/>
            <a:ext cx="12721620" cy="1327732"/>
          </a:xfrm>
          <a:prstGeom prst="rect">
            <a:avLst/>
          </a:prstGeom>
        </p:spPr>
        <p:txBody>
          <a:bodyPr anchor="t" rtlCol="false" tIns="0" lIns="0" bIns="0" rIns="0">
            <a:spAutoFit/>
          </a:bodyPr>
          <a:lstStyle/>
          <a:p>
            <a:pPr algn="ctr">
              <a:lnSpc>
                <a:spcPts val="5348"/>
              </a:lnSpc>
              <a:spcBef>
                <a:spcPct val="0"/>
              </a:spcBef>
            </a:pPr>
            <a:r>
              <a:rPr lang="en-US" sz="3820">
                <a:solidFill>
                  <a:srgbClr val="FFFFFF"/>
                </a:solidFill>
                <a:latin typeface="Crimson Pro Bold"/>
              </a:rPr>
              <a:t>Phương pháp dựa trên sự không nhất quán về độ phân giải giữa khu vực khuôn mặt bị biến đổi và bối cảnh xung quanh</a:t>
            </a:r>
          </a:p>
        </p:txBody>
      </p:sp>
      <p:sp>
        <p:nvSpPr>
          <p:cNvPr name="TextBox 4" id="4"/>
          <p:cNvSpPr txBox="true"/>
          <p:nvPr/>
        </p:nvSpPr>
        <p:spPr>
          <a:xfrm rot="0">
            <a:off x="8508562" y="7197326"/>
            <a:ext cx="8115300" cy="2380615"/>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Crimson Pro Bold"/>
              </a:rPr>
              <a:t>Hình ảnh khuôn mặt được tạo ra từ thuật toán deepfake thường có kích thước cố định. Vì vậy chúng cần trải qua xử lý, được biết là thực hiện các quá trình biến đổi tuyến tính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FD4CB"/>
        </a:solidFill>
      </p:bgPr>
    </p:bg>
    <p:spTree>
      <p:nvGrpSpPr>
        <p:cNvPr id="1" name=""/>
        <p:cNvGrpSpPr/>
        <p:nvPr/>
      </p:nvGrpSpPr>
      <p:grpSpPr>
        <a:xfrm>
          <a:off x="0" y="0"/>
          <a:ext cx="0" cy="0"/>
          <a:chOff x="0" y="0"/>
          <a:chExt cx="0" cy="0"/>
        </a:xfrm>
      </p:grpSpPr>
      <p:sp>
        <p:nvSpPr>
          <p:cNvPr name="Freeform 2" id="2"/>
          <p:cNvSpPr/>
          <p:nvPr/>
        </p:nvSpPr>
        <p:spPr>
          <a:xfrm flipH="false" flipV="false" rot="0">
            <a:off x="9825984" y="1028700"/>
            <a:ext cx="7433316" cy="4349780"/>
          </a:xfrm>
          <a:custGeom>
            <a:avLst/>
            <a:gdLst/>
            <a:ahLst/>
            <a:cxnLst/>
            <a:rect r="r" b="b" t="t" l="l"/>
            <a:pathLst>
              <a:path h="4349780" w="7433316">
                <a:moveTo>
                  <a:pt x="0" y="0"/>
                </a:moveTo>
                <a:lnTo>
                  <a:pt x="7433316" y="0"/>
                </a:lnTo>
                <a:lnTo>
                  <a:pt x="7433316" y="4349780"/>
                </a:lnTo>
                <a:lnTo>
                  <a:pt x="0" y="4349780"/>
                </a:lnTo>
                <a:lnTo>
                  <a:pt x="0" y="0"/>
                </a:lnTo>
                <a:close/>
              </a:path>
            </a:pathLst>
          </a:custGeom>
          <a:blipFill>
            <a:blip r:embed="rId2"/>
            <a:stretch>
              <a:fillRect l="0" t="0" r="0" b="0"/>
            </a:stretch>
          </a:blipFill>
        </p:spPr>
      </p:sp>
      <p:sp>
        <p:nvSpPr>
          <p:cNvPr name="Freeform 3" id="3"/>
          <p:cNvSpPr/>
          <p:nvPr/>
        </p:nvSpPr>
        <p:spPr>
          <a:xfrm flipH="false" flipV="false" rot="0">
            <a:off x="9825984" y="5378480"/>
            <a:ext cx="7433316" cy="4288935"/>
          </a:xfrm>
          <a:custGeom>
            <a:avLst/>
            <a:gdLst/>
            <a:ahLst/>
            <a:cxnLst/>
            <a:rect r="r" b="b" t="t" l="l"/>
            <a:pathLst>
              <a:path h="4288935" w="7433316">
                <a:moveTo>
                  <a:pt x="0" y="0"/>
                </a:moveTo>
                <a:lnTo>
                  <a:pt x="7433316" y="0"/>
                </a:lnTo>
                <a:lnTo>
                  <a:pt x="7433316" y="4288935"/>
                </a:lnTo>
                <a:lnTo>
                  <a:pt x="0" y="4288935"/>
                </a:lnTo>
                <a:lnTo>
                  <a:pt x="0" y="0"/>
                </a:lnTo>
                <a:close/>
              </a:path>
            </a:pathLst>
          </a:custGeom>
          <a:blipFill>
            <a:blip r:embed="rId3"/>
            <a:stretch>
              <a:fillRect l="0" t="0" r="0" b="0"/>
            </a:stretch>
          </a:blipFill>
        </p:spPr>
      </p:sp>
      <p:sp>
        <p:nvSpPr>
          <p:cNvPr name="TextBox 4" id="4"/>
          <p:cNvSpPr txBox="true"/>
          <p:nvPr/>
        </p:nvSpPr>
        <p:spPr>
          <a:xfrm rot="0">
            <a:off x="1578505" y="2383027"/>
            <a:ext cx="6227779" cy="1685607"/>
          </a:xfrm>
          <a:prstGeom prst="rect">
            <a:avLst/>
          </a:prstGeom>
        </p:spPr>
        <p:txBody>
          <a:bodyPr anchor="t" rtlCol="false" tIns="0" lIns="0" bIns="0" rIns="0">
            <a:spAutoFit/>
          </a:bodyPr>
          <a:lstStyle/>
          <a:p>
            <a:pPr marL="0" indent="0" lvl="0">
              <a:lnSpc>
                <a:spcPts val="6572"/>
              </a:lnSpc>
            </a:pPr>
            <a:r>
              <a:rPr lang="en-US" sz="5975">
                <a:solidFill>
                  <a:srgbClr val="393939"/>
                </a:solidFill>
                <a:latin typeface="Crimson Pro"/>
              </a:rPr>
              <a:t>Quá trình tạo ra negative sample</a:t>
            </a:r>
          </a:p>
        </p:txBody>
      </p:sp>
      <p:sp>
        <p:nvSpPr>
          <p:cNvPr name="TextBox 5" id="5"/>
          <p:cNvSpPr txBox="true"/>
          <p:nvPr/>
        </p:nvSpPr>
        <p:spPr>
          <a:xfrm rot="0">
            <a:off x="1578505" y="5160601"/>
            <a:ext cx="4816401" cy="2610485"/>
          </a:xfrm>
          <a:prstGeom prst="rect">
            <a:avLst/>
          </a:prstGeom>
        </p:spPr>
        <p:txBody>
          <a:bodyPr anchor="t" rtlCol="false" tIns="0" lIns="0" bIns="0" rIns="0">
            <a:spAutoFit/>
          </a:bodyPr>
          <a:lstStyle/>
          <a:p>
            <a:pPr marL="0" indent="0" lvl="0">
              <a:lnSpc>
                <a:spcPts val="4165"/>
              </a:lnSpc>
            </a:pPr>
            <a:r>
              <a:rPr lang="en-US" sz="2975" spc="59">
                <a:solidFill>
                  <a:srgbClr val="393939"/>
                </a:solidFill>
                <a:latin typeface="Crimson Pro"/>
              </a:rPr>
              <a:t>Negative sample sẽ được tạo ra thông qua quá trình mô phỏng về độ phân giải không nhất quán trong các biến đổi affine trên khuôn mặt thật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7512" y="2794674"/>
            <a:ext cx="8221111" cy="4763096"/>
          </a:xfrm>
          <a:custGeom>
            <a:avLst/>
            <a:gdLst/>
            <a:ahLst/>
            <a:cxnLst/>
            <a:rect r="r" b="b" t="t" l="l"/>
            <a:pathLst>
              <a:path h="4763096" w="8221111">
                <a:moveTo>
                  <a:pt x="0" y="0"/>
                </a:moveTo>
                <a:lnTo>
                  <a:pt x="8221111" y="0"/>
                </a:lnTo>
                <a:lnTo>
                  <a:pt x="8221111" y="4763096"/>
                </a:lnTo>
                <a:lnTo>
                  <a:pt x="0" y="4763096"/>
                </a:lnTo>
                <a:lnTo>
                  <a:pt x="0" y="0"/>
                </a:lnTo>
                <a:close/>
              </a:path>
            </a:pathLst>
          </a:custGeom>
          <a:blipFill>
            <a:blip r:embed="rId2"/>
            <a:stretch>
              <a:fillRect l="-913" t="-571" r="-913" b="0"/>
            </a:stretch>
          </a:blipFill>
        </p:spPr>
      </p:sp>
      <p:sp>
        <p:nvSpPr>
          <p:cNvPr name="TextBox 3" id="3"/>
          <p:cNvSpPr txBox="true"/>
          <p:nvPr/>
        </p:nvSpPr>
        <p:spPr>
          <a:xfrm rot="0">
            <a:off x="9850421" y="3238183"/>
            <a:ext cx="6227779" cy="846459"/>
          </a:xfrm>
          <a:prstGeom prst="rect">
            <a:avLst/>
          </a:prstGeom>
        </p:spPr>
        <p:txBody>
          <a:bodyPr anchor="t" rtlCol="false" tIns="0" lIns="0" bIns="0" rIns="0">
            <a:spAutoFit/>
          </a:bodyPr>
          <a:lstStyle/>
          <a:p>
            <a:pPr marL="0" indent="0" lvl="0">
              <a:lnSpc>
                <a:spcPts val="6490"/>
              </a:lnSpc>
            </a:pPr>
            <a:r>
              <a:rPr lang="en-US" sz="5900" spc="-118">
                <a:solidFill>
                  <a:srgbClr val="393939"/>
                </a:solidFill>
                <a:latin typeface="Crimson Pro Bold"/>
              </a:rPr>
              <a:t>Mô hình VGG16</a:t>
            </a:r>
          </a:p>
        </p:txBody>
      </p:sp>
      <p:sp>
        <p:nvSpPr>
          <p:cNvPr name="TextBox 4" id="4"/>
          <p:cNvSpPr txBox="true"/>
          <p:nvPr/>
        </p:nvSpPr>
        <p:spPr>
          <a:xfrm rot="0">
            <a:off x="9850421" y="6050598"/>
            <a:ext cx="6423291" cy="2957195"/>
          </a:xfrm>
          <a:prstGeom prst="rect">
            <a:avLst/>
          </a:prstGeom>
        </p:spPr>
        <p:txBody>
          <a:bodyPr anchor="t" rtlCol="false" tIns="0" lIns="0" bIns="0" rIns="0">
            <a:spAutoFit/>
          </a:bodyPr>
          <a:lstStyle/>
          <a:p>
            <a:pPr marL="609918" indent="-304959" lvl="1">
              <a:lnSpc>
                <a:spcPts val="3955"/>
              </a:lnSpc>
              <a:buFont typeface="Arial"/>
              <a:buChar char="•"/>
            </a:pPr>
            <a:r>
              <a:rPr lang="en-US" sz="2825" spc="56">
                <a:solidFill>
                  <a:srgbClr val="393939"/>
                </a:solidFill>
                <a:latin typeface="Crimson Pro"/>
              </a:rPr>
              <a:t>13 lớp tích chập (convolutional)</a:t>
            </a:r>
          </a:p>
          <a:p>
            <a:pPr marL="609918" indent="-304959" lvl="1">
              <a:lnSpc>
                <a:spcPts val="3955"/>
              </a:lnSpc>
              <a:buFont typeface="Arial"/>
              <a:buChar char="•"/>
            </a:pPr>
            <a:r>
              <a:rPr lang="en-US" sz="2825" spc="56">
                <a:solidFill>
                  <a:srgbClr val="393939"/>
                </a:solidFill>
                <a:latin typeface="Crimson Pro"/>
              </a:rPr>
              <a:t>4 lớp rút gọn (pooling)</a:t>
            </a:r>
          </a:p>
          <a:p>
            <a:pPr marL="609918" indent="-304959" lvl="1">
              <a:lnSpc>
                <a:spcPts val="3955"/>
              </a:lnSpc>
              <a:buFont typeface="Arial"/>
              <a:buChar char="•"/>
            </a:pPr>
            <a:r>
              <a:rPr lang="en-US" sz="2825" spc="56">
                <a:solidFill>
                  <a:srgbClr val="393939"/>
                </a:solidFill>
                <a:latin typeface="Crimson Pro"/>
              </a:rPr>
              <a:t>3 lớp kết nối đầy đủ (fully connected)</a:t>
            </a:r>
          </a:p>
          <a:p>
            <a:pPr marL="609918" indent="-304959" lvl="1">
              <a:lnSpc>
                <a:spcPts val="3955"/>
              </a:lnSpc>
              <a:buFont typeface="Arial"/>
              <a:buChar char="•"/>
            </a:pPr>
            <a:r>
              <a:rPr lang="en-US" sz="2825" spc="56">
                <a:solidFill>
                  <a:srgbClr val="393939"/>
                </a:solidFill>
                <a:latin typeface="Crimson Pro"/>
              </a:rPr>
              <a:t>Hàm đơn vị tuyến tính ReLU</a:t>
            </a:r>
          </a:p>
          <a:p>
            <a:pPr marL="609918" indent="-304959" lvl="1">
              <a:lnSpc>
                <a:spcPts val="3955"/>
              </a:lnSpc>
              <a:buFont typeface="Arial"/>
              <a:buChar char="•"/>
            </a:pPr>
            <a:r>
              <a:rPr lang="en-US" sz="2825" spc="56">
                <a:solidFill>
                  <a:srgbClr val="393939"/>
                </a:solidFill>
                <a:latin typeface="Crimson Pro"/>
              </a:rPr>
              <a:t>Hàm phân loại softmax</a:t>
            </a:r>
          </a:p>
          <a:p>
            <a:pPr marL="0" indent="0" lvl="0">
              <a:lnSpc>
                <a:spcPts val="395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93939"/>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236971"/>
            <a:ext cx="8009923" cy="3573752"/>
          </a:xfrm>
          <a:custGeom>
            <a:avLst/>
            <a:gdLst/>
            <a:ahLst/>
            <a:cxnLst/>
            <a:rect r="r" b="b" t="t" l="l"/>
            <a:pathLst>
              <a:path h="3573752" w="8009923">
                <a:moveTo>
                  <a:pt x="0" y="0"/>
                </a:moveTo>
                <a:lnTo>
                  <a:pt x="8009923" y="0"/>
                </a:lnTo>
                <a:lnTo>
                  <a:pt x="8009923" y="3573752"/>
                </a:lnTo>
                <a:lnTo>
                  <a:pt x="0" y="3573752"/>
                </a:lnTo>
                <a:lnTo>
                  <a:pt x="0" y="0"/>
                </a:lnTo>
                <a:close/>
              </a:path>
            </a:pathLst>
          </a:custGeom>
          <a:blipFill>
            <a:blip r:embed="rId2"/>
            <a:stretch>
              <a:fillRect l="0" t="-4325" r="0" b="-4325"/>
            </a:stretch>
          </a:blipFill>
        </p:spPr>
      </p:sp>
      <p:sp>
        <p:nvSpPr>
          <p:cNvPr name="Freeform 3" id="3"/>
          <p:cNvSpPr/>
          <p:nvPr/>
        </p:nvSpPr>
        <p:spPr>
          <a:xfrm flipH="false" flipV="false" rot="0">
            <a:off x="9253541" y="5931542"/>
            <a:ext cx="8005759" cy="3326758"/>
          </a:xfrm>
          <a:custGeom>
            <a:avLst/>
            <a:gdLst/>
            <a:ahLst/>
            <a:cxnLst/>
            <a:rect r="r" b="b" t="t" l="l"/>
            <a:pathLst>
              <a:path h="3326758" w="8005759">
                <a:moveTo>
                  <a:pt x="0" y="0"/>
                </a:moveTo>
                <a:lnTo>
                  <a:pt x="8005759" y="0"/>
                </a:lnTo>
                <a:lnTo>
                  <a:pt x="8005759" y="3326758"/>
                </a:lnTo>
                <a:lnTo>
                  <a:pt x="0" y="3326758"/>
                </a:lnTo>
                <a:lnTo>
                  <a:pt x="0" y="0"/>
                </a:lnTo>
                <a:close/>
              </a:path>
            </a:pathLst>
          </a:custGeom>
          <a:blipFill>
            <a:blip r:embed="rId3"/>
            <a:stretch>
              <a:fillRect l="0" t="0" r="0" b="0"/>
            </a:stretch>
          </a:blipFill>
        </p:spPr>
      </p:sp>
      <p:sp>
        <p:nvSpPr>
          <p:cNvPr name="TextBox 4" id="4"/>
          <p:cNvSpPr txBox="true"/>
          <p:nvPr/>
        </p:nvSpPr>
        <p:spPr>
          <a:xfrm rot="0">
            <a:off x="1620821" y="2897584"/>
            <a:ext cx="5878471" cy="804545"/>
          </a:xfrm>
          <a:prstGeom prst="rect">
            <a:avLst/>
          </a:prstGeom>
        </p:spPr>
        <p:txBody>
          <a:bodyPr anchor="t" rtlCol="false" tIns="0" lIns="0" bIns="0" rIns="0">
            <a:spAutoFit/>
          </a:bodyPr>
          <a:lstStyle/>
          <a:p>
            <a:pPr marL="0" indent="0" lvl="0">
              <a:lnSpc>
                <a:spcPts val="6160"/>
              </a:lnSpc>
            </a:pPr>
            <a:r>
              <a:rPr lang="en-US" sz="5600">
                <a:solidFill>
                  <a:srgbClr val="FFFFFF"/>
                </a:solidFill>
                <a:latin typeface="Crimson Pro"/>
              </a:rPr>
              <a:t>Lớp tích chập </a:t>
            </a:r>
          </a:p>
        </p:txBody>
      </p:sp>
      <p:sp>
        <p:nvSpPr>
          <p:cNvPr name="TextBox 5" id="5"/>
          <p:cNvSpPr txBox="true"/>
          <p:nvPr/>
        </p:nvSpPr>
        <p:spPr>
          <a:xfrm rot="0">
            <a:off x="1620821" y="4319905"/>
            <a:ext cx="6751747" cy="4938395"/>
          </a:xfrm>
          <a:prstGeom prst="rect">
            <a:avLst/>
          </a:prstGeom>
        </p:spPr>
        <p:txBody>
          <a:bodyPr anchor="t" rtlCol="false" tIns="0" lIns="0" bIns="0" rIns="0">
            <a:spAutoFit/>
          </a:bodyPr>
          <a:lstStyle/>
          <a:p>
            <a:pPr marL="609918" indent="-304959" lvl="1">
              <a:lnSpc>
                <a:spcPts val="3955"/>
              </a:lnSpc>
              <a:buFont typeface="Arial"/>
              <a:buChar char="•"/>
            </a:pPr>
            <a:r>
              <a:rPr lang="en-US" sz="2825" spc="56">
                <a:solidFill>
                  <a:srgbClr val="FFFFFF"/>
                </a:solidFill>
                <a:latin typeface="Crimson Pro"/>
              </a:rPr>
              <a:t>Thể hiện sự liên kết cục bộ giữa các điểm ảnh. </a:t>
            </a:r>
          </a:p>
          <a:p>
            <a:pPr marL="609918" indent="-304959" lvl="1">
              <a:lnSpc>
                <a:spcPts val="3955"/>
              </a:lnSpc>
              <a:buFont typeface="Arial"/>
              <a:buChar char="•"/>
            </a:pPr>
            <a:r>
              <a:rPr lang="en-US" sz="2825" spc="56">
                <a:solidFill>
                  <a:srgbClr val="FFFFFF"/>
                </a:solidFill>
                <a:latin typeface="Crimson Pro"/>
              </a:rPr>
              <a:t>Stride và Padding là hai yếu tố quan trọng </a:t>
            </a:r>
          </a:p>
          <a:p>
            <a:pPr marL="609918" indent="-304959" lvl="1">
              <a:lnSpc>
                <a:spcPts val="3954"/>
              </a:lnSpc>
              <a:buFont typeface="Arial"/>
              <a:buChar char="•"/>
            </a:pPr>
            <a:r>
              <a:rPr lang="en-US" sz="2825" spc="56">
                <a:solidFill>
                  <a:srgbClr val="FFFFFF"/>
                </a:solidFill>
                <a:latin typeface="Crimson Pro"/>
              </a:rPr>
              <a:t>Bộ lọc trong các lớp tích chập khác nhau sẽ khác nhau. Với các lớp đầu, bộ lọc chỉ phát hiện chi tiết chung như đường ngang, dọc. Cho tới các lớp cuối dùng, thu được các đặc trưng đủ tốt, đủ để tiến hành phân loại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311867" y="381000"/>
            <a:ext cx="9134433" cy="9525000"/>
          </a:xfrm>
          <a:prstGeom prst="rect">
            <a:avLst/>
          </a:prstGeom>
          <a:solidFill>
            <a:srgbClr val="DFD4CB"/>
          </a:solidFill>
        </p:spPr>
      </p:sp>
      <p:sp>
        <p:nvSpPr>
          <p:cNvPr name="Freeform 3" id="3"/>
          <p:cNvSpPr/>
          <p:nvPr/>
        </p:nvSpPr>
        <p:spPr>
          <a:xfrm flipH="false" flipV="false" rot="0">
            <a:off x="9569061" y="2626863"/>
            <a:ext cx="8115300" cy="5342408"/>
          </a:xfrm>
          <a:custGeom>
            <a:avLst/>
            <a:gdLst/>
            <a:ahLst/>
            <a:cxnLst/>
            <a:rect r="r" b="b" t="t" l="l"/>
            <a:pathLst>
              <a:path h="5342408" w="8115300">
                <a:moveTo>
                  <a:pt x="0" y="0"/>
                </a:moveTo>
                <a:lnTo>
                  <a:pt x="8115300" y="0"/>
                </a:lnTo>
                <a:lnTo>
                  <a:pt x="8115300" y="5342409"/>
                </a:lnTo>
                <a:lnTo>
                  <a:pt x="0" y="5342409"/>
                </a:lnTo>
                <a:lnTo>
                  <a:pt x="0" y="0"/>
                </a:lnTo>
                <a:close/>
              </a:path>
            </a:pathLst>
          </a:custGeom>
          <a:blipFill>
            <a:blip r:embed="rId2"/>
            <a:stretch>
              <a:fillRect l="-15285" t="0" r="-15279" b="0"/>
            </a:stretch>
          </a:blipFill>
        </p:spPr>
      </p:sp>
      <p:sp>
        <p:nvSpPr>
          <p:cNvPr name="TextBox 4" id="4"/>
          <p:cNvSpPr txBox="true"/>
          <p:nvPr/>
        </p:nvSpPr>
        <p:spPr>
          <a:xfrm rot="0">
            <a:off x="1028700" y="4533845"/>
            <a:ext cx="7741367" cy="4938395"/>
          </a:xfrm>
          <a:prstGeom prst="rect">
            <a:avLst/>
          </a:prstGeom>
        </p:spPr>
        <p:txBody>
          <a:bodyPr anchor="t" rtlCol="false" tIns="0" lIns="0" bIns="0" rIns="0">
            <a:spAutoFit/>
          </a:bodyPr>
          <a:lstStyle/>
          <a:p>
            <a:pPr marL="609918" indent="-304959" lvl="1">
              <a:lnSpc>
                <a:spcPts val="3955"/>
              </a:lnSpc>
              <a:buFont typeface="Arial"/>
              <a:buChar char="•"/>
            </a:pPr>
            <a:r>
              <a:rPr lang="en-US" sz="2825" spc="56">
                <a:solidFill>
                  <a:srgbClr val="393939"/>
                </a:solidFill>
                <a:latin typeface="Crimson Pro"/>
              </a:rPr>
              <a:t>Số lượng tham số sau mỗi lớp tích chập = số bộ lọc * kích thước ma trận * chiều sâu ma trận đầu vào, trong đó chiều sâu bằng số lượng bộ lọc ở lớp trước đó. </a:t>
            </a:r>
          </a:p>
          <a:p>
            <a:pPr marL="609918" indent="-304959" lvl="1">
              <a:lnSpc>
                <a:spcPts val="3955"/>
              </a:lnSpc>
              <a:buFont typeface="Arial"/>
              <a:buChar char="•"/>
            </a:pPr>
            <a:r>
              <a:rPr lang="en-US" sz="2825" spc="56">
                <a:solidFill>
                  <a:srgbClr val="393939"/>
                </a:solidFill>
                <a:latin typeface="Crimson Pro"/>
              </a:rPr>
              <a:t>Việc giảm số lượng bộ lọc là không khả thi vì mỗi bộ lọc là để tìm ra đặc trưng cụ thể</a:t>
            </a:r>
          </a:p>
          <a:p>
            <a:pPr marL="609918" indent="-304959" lvl="1">
              <a:lnSpc>
                <a:spcPts val="3954"/>
              </a:lnSpc>
              <a:buFont typeface="Arial"/>
              <a:buChar char="•"/>
            </a:pPr>
            <a:r>
              <a:rPr lang="en-US" sz="2825" spc="56">
                <a:solidFill>
                  <a:srgbClr val="393939"/>
                </a:solidFill>
                <a:latin typeface="Crimson Pro"/>
              </a:rPr>
              <a:t>Tuy nhiên có thể tìm giá trị đại diện cho mỗi một vùng không gian mà bộ lọc đi qua sẽ không làm thay đổi các đường nét chính của bức ảnh nhưng lại giảm được kích thước của ảnh</a:t>
            </a:r>
          </a:p>
        </p:txBody>
      </p:sp>
      <p:sp>
        <p:nvSpPr>
          <p:cNvPr name="TextBox 5" id="5"/>
          <p:cNvSpPr txBox="true"/>
          <p:nvPr/>
        </p:nvSpPr>
        <p:spPr>
          <a:xfrm rot="0">
            <a:off x="1028700" y="2860675"/>
            <a:ext cx="6646879" cy="918845"/>
          </a:xfrm>
          <a:prstGeom prst="rect">
            <a:avLst/>
          </a:prstGeom>
        </p:spPr>
        <p:txBody>
          <a:bodyPr anchor="t" rtlCol="false" tIns="0" lIns="0" bIns="0" rIns="0">
            <a:spAutoFit/>
          </a:bodyPr>
          <a:lstStyle/>
          <a:p>
            <a:pPr marL="0" indent="0" lvl="0">
              <a:lnSpc>
                <a:spcPts val="6985"/>
              </a:lnSpc>
            </a:pPr>
            <a:r>
              <a:rPr lang="en-US" sz="6350">
                <a:solidFill>
                  <a:srgbClr val="393939"/>
                </a:solidFill>
                <a:latin typeface="Crimson Pro"/>
              </a:rPr>
              <a:t>Lớp rút gọn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DAF5d4Gs1nY</dc:identifier>
  <dcterms:modified xsi:type="dcterms:W3CDTF">2011-08-01T06:04:30Z</dcterms:modified>
  <cp:revision>1</cp:revision>
  <dc:title>Vàng Trắng Công ty Hình học Kế hoạch Dự án Bản thuyết trình Kinh doanh</dc:title>
</cp:coreProperties>
</file>